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58" r:id="rId3"/>
    <p:sldId id="257" r:id="rId4"/>
    <p:sldId id="259" r:id="rId5"/>
    <p:sldId id="261" r:id="rId6"/>
    <p:sldId id="270" r:id="rId7"/>
    <p:sldId id="262" r:id="rId8"/>
    <p:sldId id="263" r:id="rId9"/>
    <p:sldId id="264" r:id="rId10"/>
    <p:sldId id="268" r:id="rId11"/>
    <p:sldId id="269" r:id="rId12"/>
    <p:sldId id="266" r:id="rId13"/>
    <p:sldId id="267" r:id="rId14"/>
    <p:sldId id="272" r:id="rId15"/>
    <p:sldId id="275" r:id="rId16"/>
    <p:sldId id="280" r:id="rId17"/>
    <p:sldId id="277" r:id="rId18"/>
    <p:sldId id="273" r:id="rId19"/>
    <p:sldId id="276" r:id="rId20"/>
    <p:sldId id="282" r:id="rId21"/>
    <p:sldId id="278" r:id="rId22"/>
    <p:sldId id="283" r:id="rId23"/>
    <p:sldId id="284" r:id="rId24"/>
    <p:sldId id="271"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53"/>
    <p:restoredTop sz="61712"/>
  </p:normalViewPr>
  <p:slideViewPr>
    <p:cSldViewPr snapToGrid="0" snapToObjects="1">
      <p:cViewPr>
        <p:scale>
          <a:sx n="71" d="100"/>
          <a:sy n="71" d="100"/>
        </p:scale>
        <p:origin x="712"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A206A9-2CD5-9D48-A5DF-853629466FBA}" type="datetimeFigureOut">
              <a:rPr lang="en-US" smtClean="0"/>
              <a:t>1/15/18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11C61A-6100-CA4F-B9ED-2884A0C49AB1}" type="slidenum">
              <a:rPr lang="en-US" smtClean="0"/>
              <a:t>‹#›</a:t>
            </a:fld>
            <a:endParaRPr lang="en-US"/>
          </a:p>
        </p:txBody>
      </p:sp>
    </p:spTree>
    <p:extLst>
      <p:ext uri="{BB962C8B-B14F-4D97-AF65-F5344CB8AC3E}">
        <p14:creationId xmlns:p14="http://schemas.microsoft.com/office/powerpoint/2010/main" val="1367018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 Id="rId3" Type="http://schemas.openxmlformats.org/officeDocument/2006/relationships/hyperlink" Target="https://docs.python.org/3/library/stdtypes.html#range"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1C61A-6100-CA4F-B9ED-2884A0C49AB1}" type="slidenum">
              <a:rPr lang="en-US" smtClean="0"/>
              <a:t>4</a:t>
            </a:fld>
            <a:endParaRPr lang="en-US"/>
          </a:p>
        </p:txBody>
      </p:sp>
    </p:spTree>
    <p:extLst>
      <p:ext uri="{BB962C8B-B14F-4D97-AF65-F5344CB8AC3E}">
        <p14:creationId xmlns:p14="http://schemas.microsoft.com/office/powerpoint/2010/main" val="10625821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在不同方面 </a:t>
            </a:r>
            <a:r>
              <a:rPr lang="en-US" altLang="zh-CN" sz="1200" b="0" i="0" u="none" strike="noStrike" kern="1200" dirty="0" smtClean="0">
                <a:solidFill>
                  <a:schemeClr val="tx1"/>
                </a:solidFill>
                <a:effectLst/>
                <a:latin typeface="+mn-lt"/>
                <a:ea typeface="+mn-ea"/>
                <a:cs typeface="+mn-cs"/>
                <a:hlinkClick r:id="rId3"/>
              </a:rPr>
              <a:t>range()</a:t>
            </a:r>
            <a:r>
              <a:rPr lang="zh-CN" altLang="en-US" sz="1200" b="0" i="0" kern="1200" dirty="0" smtClean="0">
                <a:solidFill>
                  <a:schemeClr val="tx1"/>
                </a:solidFill>
                <a:effectLst/>
                <a:latin typeface="+mn-lt"/>
                <a:ea typeface="+mn-ea"/>
                <a:cs typeface="+mn-cs"/>
              </a:rPr>
              <a:t> 函数返回的对象表现为它是一个列表，但事实上它并不是。当你迭代它时，它是一个能够像期望的序列返回连续项的对象；但为了节省空间，它并不真正构造列表。</a:t>
            </a:r>
          </a:p>
          <a:p>
            <a:r>
              <a:rPr lang="zh-CN" altLang="en-US" sz="1200" b="0" i="0" kern="1200" dirty="0" smtClean="0">
                <a:solidFill>
                  <a:schemeClr val="tx1"/>
                </a:solidFill>
                <a:effectLst/>
                <a:latin typeface="+mn-lt"/>
                <a:ea typeface="+mn-ea"/>
                <a:cs typeface="+mn-cs"/>
              </a:rPr>
              <a:t>我们称此类对象是 </a:t>
            </a:r>
            <a:r>
              <a:rPr lang="zh-CN" altLang="en-US" sz="1200" b="0" i="1" kern="1200" dirty="0" smtClean="0">
                <a:solidFill>
                  <a:schemeClr val="tx1"/>
                </a:solidFill>
                <a:effectLst/>
                <a:latin typeface="+mn-lt"/>
                <a:ea typeface="+mn-ea"/>
                <a:cs typeface="+mn-cs"/>
              </a:rPr>
              <a:t>可迭代的</a:t>
            </a:r>
            <a:r>
              <a:rPr lang="zh-CN" altLang="en-US" sz="1200" b="0" i="0" kern="1200" dirty="0" smtClean="0">
                <a:solidFill>
                  <a:schemeClr val="tx1"/>
                </a:solidFill>
                <a:effectLst/>
                <a:latin typeface="+mn-lt"/>
                <a:ea typeface="+mn-ea"/>
                <a:cs typeface="+mn-cs"/>
              </a:rPr>
              <a:t>，即适合作为那些期望从某些东西中获得连续项直到结束的函数或结构的一个目标（参数）。</a:t>
            </a:r>
          </a:p>
          <a:p>
            <a:endParaRPr lang="en-US" dirty="0"/>
          </a:p>
        </p:txBody>
      </p:sp>
      <p:sp>
        <p:nvSpPr>
          <p:cNvPr id="4" name="Slide Number Placeholder 3"/>
          <p:cNvSpPr>
            <a:spLocks noGrp="1"/>
          </p:cNvSpPr>
          <p:nvPr>
            <p:ph type="sldNum" sz="quarter" idx="10"/>
          </p:nvPr>
        </p:nvSpPr>
        <p:spPr/>
        <p:txBody>
          <a:bodyPr/>
          <a:lstStyle/>
          <a:p>
            <a:fld id="{D611C61A-6100-CA4F-B9ED-2884A0C49AB1}" type="slidenum">
              <a:rPr lang="en-US" smtClean="0"/>
              <a:t>5</a:t>
            </a:fld>
            <a:endParaRPr lang="en-US"/>
          </a:p>
        </p:txBody>
      </p:sp>
    </p:spTree>
    <p:extLst>
      <p:ext uri="{BB962C8B-B14F-4D97-AF65-F5344CB8AC3E}">
        <p14:creationId xmlns:p14="http://schemas.microsoft.com/office/powerpoint/2010/main" val="4743228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1C61A-6100-CA4F-B9ED-2884A0C49AB1}" type="slidenum">
              <a:rPr lang="en-US" smtClean="0"/>
              <a:t>14</a:t>
            </a:fld>
            <a:endParaRPr lang="en-US"/>
          </a:p>
        </p:txBody>
      </p:sp>
    </p:spTree>
    <p:extLst>
      <p:ext uri="{BB962C8B-B14F-4D97-AF65-F5344CB8AC3E}">
        <p14:creationId xmlns:p14="http://schemas.microsoft.com/office/powerpoint/2010/main" val="16837948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1C61A-6100-CA4F-B9ED-2884A0C49AB1}" type="slidenum">
              <a:rPr lang="en-US" smtClean="0"/>
              <a:t>17</a:t>
            </a:fld>
            <a:endParaRPr lang="en-US"/>
          </a:p>
        </p:txBody>
      </p:sp>
    </p:spTree>
    <p:extLst>
      <p:ext uri="{BB962C8B-B14F-4D97-AF65-F5344CB8AC3E}">
        <p14:creationId xmlns:p14="http://schemas.microsoft.com/office/powerpoint/2010/main" val="1311370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11C61A-6100-CA4F-B9ED-2884A0C49AB1}" type="slidenum">
              <a:rPr lang="en-US" smtClean="0"/>
              <a:t>21</a:t>
            </a:fld>
            <a:endParaRPr lang="en-US"/>
          </a:p>
        </p:txBody>
      </p:sp>
    </p:spTree>
    <p:extLst>
      <p:ext uri="{BB962C8B-B14F-4D97-AF65-F5344CB8AC3E}">
        <p14:creationId xmlns:p14="http://schemas.microsoft.com/office/powerpoint/2010/main" val="19609451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b="1"/>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1/15/18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1/15/18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1/15/18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hyperlink" Target="https://docs.python.org/3/library/exceptions.html#ZeroDivisionError" TargetMode="External"/><Relationship Id="rId4" Type="http://schemas.openxmlformats.org/officeDocument/2006/relationships/hyperlink" Target="https://docs.python.org/3/library/exceptions.html#NameError" TargetMode="External"/><Relationship Id="rId5" Type="http://schemas.openxmlformats.org/officeDocument/2006/relationships/hyperlink" Target="https://docs.python.org/3/library/exceptions.html#TypeError" TargetMode="External"/><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1517028"/>
            <a:ext cx="7766936" cy="1646302"/>
          </a:xfrm>
        </p:spPr>
        <p:txBody>
          <a:bodyPr/>
          <a:lstStyle/>
          <a:p>
            <a:pPr algn="l"/>
            <a:r>
              <a:rPr lang="en-US" altLang="zh-CN" b="1" dirty="0" smtClean="0">
                <a:latin typeface="Futura Condensed ExtraBold" charset="0"/>
                <a:ea typeface="Futura Condensed ExtraBold" charset="0"/>
                <a:cs typeface="Futura Condensed ExtraBold" charset="0"/>
              </a:rPr>
              <a:t>Python</a:t>
            </a:r>
            <a:r>
              <a:rPr lang="zh-CN" altLang="en-US" b="1" dirty="0" smtClean="0">
                <a:latin typeface="Futura Condensed ExtraBold" charset="0"/>
                <a:ea typeface="Futura Condensed ExtraBold" charset="0"/>
                <a:cs typeface="Futura Condensed ExtraBold" charset="0"/>
              </a:rPr>
              <a:t>编程</a:t>
            </a:r>
            <a:endParaRPr lang="en-US" b="1" dirty="0">
              <a:latin typeface="Futura Condensed ExtraBold" charset="0"/>
              <a:ea typeface="Futura Condensed ExtraBold" charset="0"/>
              <a:cs typeface="Futura Condensed ExtraBold" charset="0"/>
            </a:endParaRPr>
          </a:p>
        </p:txBody>
      </p:sp>
      <p:sp>
        <p:nvSpPr>
          <p:cNvPr id="3" name="Subtitle 2"/>
          <p:cNvSpPr>
            <a:spLocks noGrp="1"/>
          </p:cNvSpPr>
          <p:nvPr>
            <p:ph type="subTitle" idx="1"/>
          </p:nvPr>
        </p:nvSpPr>
        <p:spPr/>
        <p:txBody>
          <a:bodyPr/>
          <a:lstStyle/>
          <a:p>
            <a:pPr algn="l"/>
            <a:r>
              <a:rPr lang="en-US" sz="2000" dirty="0" err="1">
                <a:latin typeface="Futura Condensed Medium" charset="0"/>
                <a:ea typeface="Futura Condensed Medium" charset="0"/>
                <a:cs typeface="Futura Condensed Medium" charset="0"/>
              </a:rPr>
              <a:t>Guangrui</a:t>
            </a:r>
            <a:r>
              <a:rPr lang="en-US" sz="2000" dirty="0">
                <a:latin typeface="Futura Condensed Medium" charset="0"/>
                <a:ea typeface="Futura Condensed Medium" charset="0"/>
                <a:cs typeface="Futura Condensed Medium" charset="0"/>
              </a:rPr>
              <a:t> Qian</a:t>
            </a:r>
          </a:p>
          <a:p>
            <a:pPr algn="l"/>
            <a:endParaRPr lang="en-US" dirty="0"/>
          </a:p>
        </p:txBody>
      </p:sp>
    </p:spTree>
    <p:extLst>
      <p:ext uri="{BB962C8B-B14F-4D97-AF65-F5344CB8AC3E}">
        <p14:creationId xmlns:p14="http://schemas.microsoft.com/office/powerpoint/2010/main" val="7222918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Futura Medium" charset="0"/>
                <a:ea typeface="Futura Medium" charset="0"/>
                <a:cs typeface="Futura Medium" charset="0"/>
              </a:rPr>
              <a:t>PEP8 Python 编码规范</a:t>
            </a:r>
            <a:r>
              <a:rPr lang="zh-CN" altLang="en-US" sz="4000" dirty="0">
                <a:latin typeface="Futura Medium" charset="0"/>
                <a:ea typeface="Futura Medium" charset="0"/>
                <a:cs typeface="Futura Medium" charset="0"/>
              </a:rPr>
              <a:t> </a:t>
            </a:r>
            <a:r>
              <a:rPr lang="en-US" altLang="zh-CN" sz="4000" dirty="0">
                <a:latin typeface="Futura Medium" charset="0"/>
                <a:ea typeface="Futura Medium" charset="0"/>
                <a:cs typeface="Futura Medium" charset="0"/>
              </a:rPr>
              <a:t>-</a:t>
            </a:r>
            <a:r>
              <a:rPr lang="zh-CN" altLang="en-US" sz="4000" dirty="0">
                <a:latin typeface="Futura Medium" charset="0"/>
                <a:ea typeface="Futura Medium" charset="0"/>
                <a:cs typeface="Futura Medium" charset="0"/>
              </a:rPr>
              <a:t> </a:t>
            </a:r>
            <a:r>
              <a:rPr lang="en-US" altLang="zh-CN" sz="4000" dirty="0">
                <a:latin typeface="Futura Medium" charset="0"/>
                <a:ea typeface="Futura Medium" charset="0"/>
                <a:cs typeface="Futura Medium" charset="0"/>
              </a:rPr>
              <a:t>4</a:t>
            </a:r>
            <a:endParaRPr lang="en-US" sz="4000" dirty="0">
              <a:latin typeface="Futura Medium" charset="0"/>
              <a:ea typeface="Futura Medium" charset="0"/>
              <a:cs typeface="Futura Medium" charset="0"/>
            </a:endParaRPr>
          </a:p>
        </p:txBody>
      </p:sp>
      <p:sp>
        <p:nvSpPr>
          <p:cNvPr id="3" name="Content Placeholder 2"/>
          <p:cNvSpPr>
            <a:spLocks noGrp="1"/>
          </p:cNvSpPr>
          <p:nvPr>
            <p:ph idx="1"/>
          </p:nvPr>
        </p:nvSpPr>
        <p:spPr>
          <a:xfrm>
            <a:off x="677334" y="1575012"/>
            <a:ext cx="8596668" cy="5342870"/>
          </a:xfrm>
        </p:spPr>
        <p:txBody>
          <a:bodyPr>
            <a:normAutofit/>
          </a:bodyPr>
          <a:lstStyle/>
          <a:p>
            <a:r>
              <a:rPr lang="zh-CN" altLang="en-US" sz="2400" b="1" dirty="0">
                <a:latin typeface="Futura Medium" charset="0"/>
                <a:ea typeface="Futura Medium" charset="0"/>
                <a:cs typeface="Futura Medium" charset="0"/>
              </a:rPr>
              <a:t>命名</a:t>
            </a:r>
            <a:r>
              <a:rPr lang="zh-CN" altLang="en-US" sz="2400" b="1" dirty="0" smtClean="0">
                <a:latin typeface="Futura Medium" charset="0"/>
                <a:ea typeface="Futura Medium" charset="0"/>
                <a:cs typeface="Futura Medium" charset="0"/>
              </a:rPr>
              <a:t>规范</a:t>
            </a:r>
            <a:endParaRPr lang="en-US" altLang="zh-CN" sz="2400" b="1"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尽量</a:t>
            </a:r>
            <a:r>
              <a:rPr lang="zh-CN" altLang="en-US" sz="2000" dirty="0">
                <a:latin typeface="Futura Medium" charset="0"/>
                <a:ea typeface="Futura Medium" charset="0"/>
                <a:cs typeface="Futura Medium" charset="0"/>
              </a:rPr>
              <a:t>单独使用小写字母‘</a:t>
            </a:r>
            <a:r>
              <a:rPr lang="en-US" altLang="zh-CN" sz="2000" dirty="0">
                <a:latin typeface="Futura Medium" charset="0"/>
                <a:ea typeface="Futura Medium" charset="0"/>
                <a:cs typeface="Futura Medium" charset="0"/>
              </a:rPr>
              <a:t>l’</a:t>
            </a:r>
            <a:r>
              <a:rPr lang="zh-CN" altLang="en-US" sz="2000" dirty="0">
                <a:latin typeface="Futura Medium" charset="0"/>
                <a:ea typeface="Futura Medium" charset="0"/>
                <a:cs typeface="Futura Medium" charset="0"/>
              </a:rPr>
              <a:t>，大写字母‘</a:t>
            </a:r>
            <a:r>
              <a:rPr lang="en-US" altLang="zh-CN" sz="2000" dirty="0">
                <a:latin typeface="Futura Medium" charset="0"/>
                <a:ea typeface="Futura Medium" charset="0"/>
                <a:cs typeface="Futura Medium" charset="0"/>
              </a:rPr>
              <a:t>O’</a:t>
            </a:r>
            <a:r>
              <a:rPr lang="zh-CN" altLang="en-US" sz="2000" dirty="0">
                <a:latin typeface="Futura Medium" charset="0"/>
                <a:ea typeface="Futura Medium" charset="0"/>
                <a:cs typeface="Futura Medium" charset="0"/>
              </a:rPr>
              <a:t>等容易混淆的字母</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模块</a:t>
            </a:r>
            <a:r>
              <a:rPr lang="zh-CN" altLang="en-US" sz="2000" dirty="0">
                <a:latin typeface="Futura Medium" charset="0"/>
                <a:ea typeface="Futura Medium" charset="0"/>
                <a:cs typeface="Futura Medium" charset="0"/>
              </a:rPr>
              <a:t>命名尽量短小，使用全部小写的方式，可以使用下划线</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包命</a:t>
            </a:r>
            <a:r>
              <a:rPr lang="zh-CN" altLang="en-US" sz="2000" dirty="0">
                <a:latin typeface="Futura Medium" charset="0"/>
                <a:ea typeface="Futura Medium" charset="0"/>
                <a:cs typeface="Futura Medium" charset="0"/>
              </a:rPr>
              <a:t>名尽量短小，使用全部小写的方式，不可以使用下划线</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类</a:t>
            </a:r>
            <a:r>
              <a:rPr lang="zh-CN" altLang="en-US" sz="2000" dirty="0">
                <a:latin typeface="Futura Medium" charset="0"/>
                <a:ea typeface="Futura Medium" charset="0"/>
                <a:cs typeface="Futura Medium" charset="0"/>
              </a:rPr>
              <a:t>的命名使用</a:t>
            </a:r>
            <a:r>
              <a:rPr lang="en-US" altLang="zh-CN" sz="2000" dirty="0" err="1">
                <a:latin typeface="Futura Medium" charset="0"/>
                <a:ea typeface="Futura Medium" charset="0"/>
                <a:cs typeface="Futura Medium" charset="0"/>
              </a:rPr>
              <a:t>CapWords</a:t>
            </a:r>
            <a:r>
              <a:rPr lang="zh-CN" altLang="en-US" sz="2000" dirty="0">
                <a:latin typeface="Futura Medium" charset="0"/>
                <a:ea typeface="Futura Medium" charset="0"/>
                <a:cs typeface="Futura Medium" charset="0"/>
              </a:rPr>
              <a:t>的方式，模块内部使用的类采用</a:t>
            </a:r>
            <a:r>
              <a:rPr lang="en-US" altLang="zh-CN" sz="2000" dirty="0">
                <a:latin typeface="Futura Medium" charset="0"/>
                <a:ea typeface="Futura Medium" charset="0"/>
                <a:cs typeface="Futura Medium" charset="0"/>
              </a:rPr>
              <a:t>_</a:t>
            </a:r>
            <a:r>
              <a:rPr lang="en-US" altLang="zh-CN" sz="2000" dirty="0" err="1">
                <a:latin typeface="Futura Medium" charset="0"/>
                <a:ea typeface="Futura Medium" charset="0"/>
                <a:cs typeface="Futura Medium" charset="0"/>
              </a:rPr>
              <a:t>CapWords</a:t>
            </a:r>
            <a:r>
              <a:rPr lang="zh-CN" altLang="en-US" sz="2000" dirty="0">
                <a:latin typeface="Futura Medium" charset="0"/>
                <a:ea typeface="Futura Medium" charset="0"/>
                <a:cs typeface="Futura Medium" charset="0"/>
              </a:rPr>
              <a:t>的方式</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异常</a:t>
            </a:r>
            <a:r>
              <a:rPr lang="zh-CN" altLang="en-US" sz="2000" dirty="0">
                <a:latin typeface="Futura Medium" charset="0"/>
                <a:ea typeface="Futura Medium" charset="0"/>
                <a:cs typeface="Futura Medium" charset="0"/>
              </a:rPr>
              <a:t>命名使用</a:t>
            </a:r>
            <a:r>
              <a:rPr lang="en-US" altLang="zh-CN" sz="2000" dirty="0" err="1">
                <a:latin typeface="Futura Medium" charset="0"/>
                <a:ea typeface="Futura Medium" charset="0"/>
                <a:cs typeface="Futura Medium" charset="0"/>
              </a:rPr>
              <a:t>CapWords+Error</a:t>
            </a:r>
            <a:r>
              <a:rPr lang="zh-CN" altLang="en-US" sz="2000" dirty="0">
                <a:latin typeface="Futura Medium" charset="0"/>
                <a:ea typeface="Futura Medium" charset="0"/>
                <a:cs typeface="Futura Medium" charset="0"/>
              </a:rPr>
              <a:t>后缀的方式</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全局</a:t>
            </a:r>
            <a:r>
              <a:rPr lang="zh-CN" altLang="en-US" sz="2000" dirty="0">
                <a:latin typeface="Futura Medium" charset="0"/>
                <a:ea typeface="Futura Medium" charset="0"/>
                <a:cs typeface="Futura Medium" charset="0"/>
              </a:rPr>
              <a:t>变量尽量只在模块内有效，类似</a:t>
            </a:r>
            <a:r>
              <a:rPr lang="en-US" altLang="zh-CN" sz="2000" dirty="0">
                <a:latin typeface="Futura Medium" charset="0"/>
                <a:ea typeface="Futura Medium" charset="0"/>
                <a:cs typeface="Futura Medium" charset="0"/>
              </a:rPr>
              <a:t>C</a:t>
            </a:r>
            <a:r>
              <a:rPr lang="zh-CN" altLang="en-US" sz="2000" dirty="0">
                <a:latin typeface="Futura Medium" charset="0"/>
                <a:ea typeface="Futura Medium" charset="0"/>
                <a:cs typeface="Futura Medium" charset="0"/>
              </a:rPr>
              <a:t>语言中的</a:t>
            </a:r>
            <a:r>
              <a:rPr lang="en-US" altLang="zh-CN" sz="2000" dirty="0">
                <a:latin typeface="Futura Medium" charset="0"/>
                <a:ea typeface="Futura Medium" charset="0"/>
                <a:cs typeface="Futura Medium" charset="0"/>
              </a:rPr>
              <a:t>static</a:t>
            </a:r>
            <a:r>
              <a:rPr lang="zh-CN" altLang="en-US" sz="2000" dirty="0">
                <a:latin typeface="Futura Medium" charset="0"/>
                <a:ea typeface="Futura Medium" charset="0"/>
                <a:cs typeface="Futura Medium" charset="0"/>
              </a:rPr>
              <a:t>。实现方法有两种，一是</a:t>
            </a:r>
            <a:r>
              <a:rPr lang="en-US" altLang="zh-CN" sz="2000" dirty="0">
                <a:latin typeface="Futura Medium" charset="0"/>
                <a:ea typeface="Futura Medium" charset="0"/>
                <a:cs typeface="Futura Medium" charset="0"/>
              </a:rPr>
              <a:t>__all__</a:t>
            </a:r>
            <a:r>
              <a:rPr lang="zh-CN" altLang="en-US" sz="2000" dirty="0">
                <a:latin typeface="Futura Medium" charset="0"/>
                <a:ea typeface="Futura Medium" charset="0"/>
                <a:cs typeface="Futura Medium" charset="0"/>
              </a:rPr>
              <a:t>机制</a:t>
            </a:r>
            <a:r>
              <a:rPr lang="en-US" altLang="zh-CN" sz="2000" dirty="0">
                <a:latin typeface="Futura Medium" charset="0"/>
                <a:ea typeface="Futura Medium" charset="0"/>
                <a:cs typeface="Futura Medium" charset="0"/>
              </a:rPr>
              <a:t>;</a:t>
            </a:r>
            <a:r>
              <a:rPr lang="zh-CN" altLang="en-US" sz="2000" dirty="0">
                <a:latin typeface="Futura Medium" charset="0"/>
                <a:ea typeface="Futura Medium" charset="0"/>
                <a:cs typeface="Futura Medium" charset="0"/>
              </a:rPr>
              <a:t>二是前缀一个下划线</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函数</a:t>
            </a:r>
            <a:r>
              <a:rPr lang="zh-CN" altLang="en-US" sz="2000" dirty="0">
                <a:latin typeface="Futura Medium" charset="0"/>
                <a:ea typeface="Futura Medium" charset="0"/>
                <a:cs typeface="Futura Medium" charset="0"/>
              </a:rPr>
              <a:t>命名使用全部小写的方式，可以使用下划线</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常量</a:t>
            </a:r>
            <a:r>
              <a:rPr lang="zh-CN" altLang="en-US" sz="2000" dirty="0">
                <a:latin typeface="Futura Medium" charset="0"/>
                <a:ea typeface="Futura Medium" charset="0"/>
                <a:cs typeface="Futura Medium" charset="0"/>
              </a:rPr>
              <a:t>命名使用全部大写的方式，可以使用下划线</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p:txBody>
      </p:sp>
      <p:sp>
        <p:nvSpPr>
          <p:cNvPr id="4" name="Rectangle 3"/>
          <p:cNvSpPr/>
          <p:nvPr/>
        </p:nvSpPr>
        <p:spPr>
          <a:xfrm>
            <a:off x="677334" y="6253623"/>
            <a:ext cx="10488706" cy="461665"/>
          </a:xfrm>
          <a:prstGeom prst="rect">
            <a:avLst/>
          </a:prstGeom>
        </p:spPr>
        <p:txBody>
          <a:bodyPr wrap="square">
            <a:spAutoFit/>
          </a:bodyPr>
          <a:lstStyle/>
          <a:p>
            <a:r>
              <a:rPr lang="zh-CN" altLang="en-US" sz="2400" dirty="0">
                <a:solidFill>
                  <a:srgbClr val="FF0000"/>
                </a:solidFill>
                <a:latin typeface="Futura Medium" charset="0"/>
                <a:ea typeface="Futura Medium" charset="0"/>
                <a:cs typeface="Futura Medium" charset="0"/>
              </a:rPr>
              <a:t>总体原则，新编代码必须按下面命名风格进行，现有库的编码尽量保持风格。</a:t>
            </a:r>
            <a:endParaRPr lang="en-US" sz="2400" dirty="0">
              <a:solidFill>
                <a:srgbClr val="FF0000"/>
              </a:solidFill>
              <a:latin typeface="Futura Medium" charset="0"/>
              <a:ea typeface="Futura Medium" charset="0"/>
              <a:cs typeface="Futura Medium" charset="0"/>
            </a:endParaRPr>
          </a:p>
        </p:txBody>
      </p:sp>
    </p:spTree>
    <p:extLst>
      <p:ext uri="{BB962C8B-B14F-4D97-AF65-F5344CB8AC3E}">
        <p14:creationId xmlns:p14="http://schemas.microsoft.com/office/powerpoint/2010/main" val="20145056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Futura Medium" charset="0"/>
                <a:ea typeface="Futura Medium" charset="0"/>
                <a:cs typeface="Futura Medium" charset="0"/>
              </a:rPr>
              <a:t>PEP8 Python 编码规范</a:t>
            </a:r>
            <a:r>
              <a:rPr lang="zh-CN" altLang="en-US" sz="4000" dirty="0">
                <a:latin typeface="Futura Medium" charset="0"/>
                <a:ea typeface="Futura Medium" charset="0"/>
                <a:cs typeface="Futura Medium" charset="0"/>
              </a:rPr>
              <a:t> </a:t>
            </a:r>
            <a:r>
              <a:rPr lang="en-US" altLang="zh-CN" sz="4000" dirty="0">
                <a:latin typeface="Futura Medium" charset="0"/>
                <a:ea typeface="Futura Medium" charset="0"/>
                <a:cs typeface="Futura Medium" charset="0"/>
              </a:rPr>
              <a:t>-</a:t>
            </a:r>
            <a:r>
              <a:rPr lang="zh-CN" altLang="en-US" sz="4000" dirty="0">
                <a:latin typeface="Futura Medium" charset="0"/>
                <a:ea typeface="Futura Medium" charset="0"/>
                <a:cs typeface="Futura Medium" charset="0"/>
              </a:rPr>
              <a:t> </a:t>
            </a:r>
            <a:r>
              <a:rPr lang="en-US" altLang="zh-CN" sz="4000" dirty="0" smtClean="0">
                <a:latin typeface="Futura Medium" charset="0"/>
                <a:ea typeface="Futura Medium" charset="0"/>
                <a:cs typeface="Futura Medium" charset="0"/>
              </a:rPr>
              <a:t>5</a:t>
            </a:r>
            <a:endParaRPr lang="en-US" sz="4000" dirty="0">
              <a:latin typeface="Futura Medium" charset="0"/>
              <a:ea typeface="Futura Medium" charset="0"/>
              <a:cs typeface="Futura Medium" charset="0"/>
            </a:endParaRPr>
          </a:p>
        </p:txBody>
      </p:sp>
      <p:sp>
        <p:nvSpPr>
          <p:cNvPr id="3" name="Content Placeholder 2"/>
          <p:cNvSpPr>
            <a:spLocks noGrp="1"/>
          </p:cNvSpPr>
          <p:nvPr>
            <p:ph idx="1"/>
          </p:nvPr>
        </p:nvSpPr>
        <p:spPr>
          <a:xfrm>
            <a:off x="677334" y="1575012"/>
            <a:ext cx="8596668" cy="5342870"/>
          </a:xfrm>
        </p:spPr>
        <p:txBody>
          <a:bodyPr>
            <a:normAutofit/>
          </a:bodyPr>
          <a:lstStyle/>
          <a:p>
            <a:r>
              <a:rPr lang="zh-CN" altLang="en-US" sz="2400" b="1" dirty="0">
                <a:latin typeface="Futura Medium" charset="0"/>
                <a:ea typeface="Futura Medium" charset="0"/>
                <a:cs typeface="Futura Medium" charset="0"/>
              </a:rPr>
              <a:t>命名</a:t>
            </a:r>
            <a:r>
              <a:rPr lang="zh-CN" altLang="en-US" sz="2400" b="1" dirty="0" smtClean="0">
                <a:latin typeface="Futura Medium" charset="0"/>
                <a:ea typeface="Futura Medium" charset="0"/>
                <a:cs typeface="Futura Medium" charset="0"/>
              </a:rPr>
              <a:t>规范</a:t>
            </a:r>
            <a:endParaRPr lang="en-US" altLang="zh-CN" sz="2400" b="1" dirty="0" smtClean="0">
              <a:latin typeface="Futura Medium" charset="0"/>
              <a:ea typeface="Futura Medium" charset="0"/>
              <a:cs typeface="Futura Medium" charset="0"/>
            </a:endParaRPr>
          </a:p>
          <a:p>
            <a:pPr lvl="1">
              <a:buFont typeface="Courier New" charset="0"/>
              <a:buChar char="o"/>
            </a:pPr>
            <a:r>
              <a:rPr lang="zh-CN" altLang="en-US" sz="2000" dirty="0">
                <a:latin typeface="Futura Medium" charset="0"/>
                <a:ea typeface="Futura Medium" charset="0"/>
                <a:cs typeface="Futura Medium" charset="0"/>
              </a:rPr>
              <a:t>类的属性（方法和变量）命名使用全部小写的方式，可以使用下划线。</a:t>
            </a:r>
            <a:endParaRPr lang="en-US" altLang="zh-CN" sz="2000" dirty="0">
              <a:latin typeface="Futura Medium" charset="0"/>
              <a:ea typeface="Futura Medium" charset="0"/>
              <a:cs typeface="Futura Medium" charset="0"/>
            </a:endParaRPr>
          </a:p>
          <a:p>
            <a:pPr lvl="1">
              <a:buFont typeface="Courier New" charset="0"/>
              <a:buChar char="o"/>
            </a:pPr>
            <a:r>
              <a:rPr lang="zh-CN" altLang="en-US" sz="2000" dirty="0">
                <a:latin typeface="Futura Medium" charset="0"/>
                <a:ea typeface="Futura Medium" charset="0"/>
                <a:cs typeface="Futura Medium" charset="0"/>
              </a:rPr>
              <a:t>类的属性有</a:t>
            </a:r>
            <a:r>
              <a:rPr lang="en-US" altLang="zh-CN" sz="2000" dirty="0">
                <a:latin typeface="Futura Medium" charset="0"/>
                <a:ea typeface="Futura Medium" charset="0"/>
                <a:cs typeface="Futura Medium" charset="0"/>
              </a:rPr>
              <a:t>3</a:t>
            </a:r>
            <a:r>
              <a:rPr lang="zh-CN" altLang="en-US" sz="2000" dirty="0">
                <a:latin typeface="Futura Medium" charset="0"/>
                <a:ea typeface="Futura Medium" charset="0"/>
                <a:cs typeface="Futura Medium" charset="0"/>
              </a:rPr>
              <a:t>种作用域</a:t>
            </a:r>
            <a:r>
              <a:rPr lang="en-US" altLang="zh-CN" sz="2000" dirty="0">
                <a:latin typeface="Futura Medium" charset="0"/>
                <a:ea typeface="Futura Medium" charset="0"/>
                <a:cs typeface="Futura Medium" charset="0"/>
              </a:rPr>
              <a:t>public</a:t>
            </a:r>
            <a:r>
              <a:rPr lang="zh-CN" altLang="en-US" sz="2000" dirty="0">
                <a:latin typeface="Futura Medium" charset="0"/>
                <a:ea typeface="Futura Medium" charset="0"/>
                <a:cs typeface="Futura Medium" charset="0"/>
              </a:rPr>
              <a:t>、</a:t>
            </a:r>
            <a:r>
              <a:rPr lang="en-US" altLang="zh-CN" sz="2000" dirty="0">
                <a:latin typeface="Futura Medium" charset="0"/>
                <a:ea typeface="Futura Medium" charset="0"/>
                <a:cs typeface="Futura Medium" charset="0"/>
              </a:rPr>
              <a:t>non-public</a:t>
            </a:r>
            <a:r>
              <a:rPr lang="zh-CN" altLang="en-US" sz="2000" dirty="0">
                <a:latin typeface="Futura Medium" charset="0"/>
                <a:ea typeface="Futura Medium" charset="0"/>
                <a:cs typeface="Futura Medium" charset="0"/>
              </a:rPr>
              <a:t>和</a:t>
            </a:r>
            <a:r>
              <a:rPr lang="en-US" altLang="zh-CN" sz="2000" dirty="0">
                <a:latin typeface="Futura Medium" charset="0"/>
                <a:ea typeface="Futura Medium" charset="0"/>
                <a:cs typeface="Futura Medium" charset="0"/>
              </a:rPr>
              <a:t>subclass API</a:t>
            </a:r>
            <a:r>
              <a:rPr lang="zh-CN" altLang="en-US" sz="2000" dirty="0">
                <a:latin typeface="Futura Medium" charset="0"/>
                <a:ea typeface="Futura Medium" charset="0"/>
                <a:cs typeface="Futura Medium" charset="0"/>
              </a:rPr>
              <a:t>，可以理解成</a:t>
            </a:r>
            <a:r>
              <a:rPr lang="en-US" altLang="zh-CN" sz="2000" dirty="0">
                <a:latin typeface="Futura Medium" charset="0"/>
                <a:ea typeface="Futura Medium" charset="0"/>
                <a:cs typeface="Futura Medium" charset="0"/>
              </a:rPr>
              <a:t>C++</a:t>
            </a:r>
            <a:r>
              <a:rPr lang="zh-CN" altLang="en-US" sz="2000" dirty="0">
                <a:latin typeface="Futura Medium" charset="0"/>
                <a:ea typeface="Futura Medium" charset="0"/>
                <a:cs typeface="Futura Medium" charset="0"/>
              </a:rPr>
              <a:t>中的</a:t>
            </a:r>
            <a:r>
              <a:rPr lang="en-US" altLang="zh-CN" sz="2000" dirty="0">
                <a:latin typeface="Futura Medium" charset="0"/>
                <a:ea typeface="Futura Medium" charset="0"/>
                <a:cs typeface="Futura Medium" charset="0"/>
              </a:rPr>
              <a:t>public</a:t>
            </a:r>
            <a:r>
              <a:rPr lang="zh-CN" altLang="en-US" sz="2000" dirty="0">
                <a:latin typeface="Futura Medium" charset="0"/>
                <a:ea typeface="Futura Medium" charset="0"/>
                <a:cs typeface="Futura Medium" charset="0"/>
              </a:rPr>
              <a:t>、</a:t>
            </a:r>
            <a:r>
              <a:rPr lang="en-US" altLang="zh-CN" sz="2000" dirty="0">
                <a:latin typeface="Futura Medium" charset="0"/>
                <a:ea typeface="Futura Medium" charset="0"/>
                <a:cs typeface="Futura Medium" charset="0"/>
              </a:rPr>
              <a:t>private</a:t>
            </a:r>
            <a:r>
              <a:rPr lang="zh-CN" altLang="en-US" sz="2000" dirty="0">
                <a:latin typeface="Futura Medium" charset="0"/>
                <a:ea typeface="Futura Medium" charset="0"/>
                <a:cs typeface="Futura Medium" charset="0"/>
              </a:rPr>
              <a:t>、</a:t>
            </a:r>
            <a:r>
              <a:rPr lang="en-US" altLang="zh-CN" sz="2000" dirty="0">
                <a:latin typeface="Futura Medium" charset="0"/>
                <a:ea typeface="Futura Medium" charset="0"/>
                <a:cs typeface="Futura Medium" charset="0"/>
              </a:rPr>
              <a:t>protected</a:t>
            </a:r>
            <a:r>
              <a:rPr lang="zh-CN" altLang="en-US" sz="2000" dirty="0">
                <a:latin typeface="Futura Medium" charset="0"/>
                <a:ea typeface="Futura Medium" charset="0"/>
                <a:cs typeface="Futura Medium" charset="0"/>
              </a:rPr>
              <a:t>，</a:t>
            </a:r>
            <a:r>
              <a:rPr lang="en-US" altLang="zh-CN" sz="2000" dirty="0">
                <a:latin typeface="Futura Medium" charset="0"/>
                <a:ea typeface="Futura Medium" charset="0"/>
                <a:cs typeface="Futura Medium" charset="0"/>
              </a:rPr>
              <a:t>non-public</a:t>
            </a:r>
            <a:r>
              <a:rPr lang="zh-CN" altLang="en-US" sz="2000" dirty="0">
                <a:latin typeface="Futura Medium" charset="0"/>
                <a:ea typeface="Futura Medium" charset="0"/>
                <a:cs typeface="Futura Medium" charset="0"/>
              </a:rPr>
              <a:t>属性前，前缀一条下划线。</a:t>
            </a:r>
            <a:endParaRPr lang="en-US" altLang="zh-CN" sz="2000" dirty="0">
              <a:latin typeface="Futura Medium" charset="0"/>
              <a:ea typeface="Futura Medium" charset="0"/>
              <a:cs typeface="Futura Medium" charset="0"/>
            </a:endParaRPr>
          </a:p>
          <a:p>
            <a:pPr lvl="1">
              <a:buFont typeface="Courier New" charset="0"/>
              <a:buChar char="o"/>
            </a:pPr>
            <a:r>
              <a:rPr lang="zh-CN" altLang="en-US" sz="2000" dirty="0">
                <a:latin typeface="Futura Medium" charset="0"/>
                <a:ea typeface="Futura Medium" charset="0"/>
                <a:cs typeface="Futura Medium" charset="0"/>
              </a:rPr>
              <a:t>类的属性若与关键字名字冲突，后缀一下划线，尽量不要使用缩略等其他方式。</a:t>
            </a:r>
            <a:endParaRPr lang="en-US" altLang="zh-CN" sz="2000" dirty="0">
              <a:latin typeface="Futura Medium" charset="0"/>
              <a:ea typeface="Futura Medium" charset="0"/>
              <a:cs typeface="Futura Medium" charset="0"/>
            </a:endParaRPr>
          </a:p>
          <a:p>
            <a:pPr lvl="1">
              <a:buFont typeface="Courier New" charset="0"/>
              <a:buChar char="o"/>
            </a:pPr>
            <a:r>
              <a:rPr lang="zh-CN" altLang="en-US" sz="2000" dirty="0">
                <a:latin typeface="Futura Medium" charset="0"/>
                <a:ea typeface="Futura Medium" charset="0"/>
                <a:cs typeface="Futura Medium" charset="0"/>
              </a:rPr>
              <a:t>为避免与子类属性命名冲突，在类的一些属性前，前缀两条下划线。比如：类</a:t>
            </a:r>
            <a:r>
              <a:rPr lang="en-US" altLang="zh-CN" sz="2000" dirty="0">
                <a:latin typeface="Futura Medium" charset="0"/>
                <a:ea typeface="Futura Medium" charset="0"/>
                <a:cs typeface="Futura Medium" charset="0"/>
              </a:rPr>
              <a:t>Foo</a:t>
            </a:r>
            <a:r>
              <a:rPr lang="zh-CN" altLang="en-US" sz="2000" dirty="0">
                <a:latin typeface="Futura Medium" charset="0"/>
                <a:ea typeface="Futura Medium" charset="0"/>
                <a:cs typeface="Futura Medium" charset="0"/>
              </a:rPr>
              <a:t>中声明</a:t>
            </a:r>
            <a:r>
              <a:rPr lang="en-US" altLang="zh-CN" sz="2000" dirty="0">
                <a:latin typeface="Futura Medium" charset="0"/>
                <a:ea typeface="Futura Medium" charset="0"/>
                <a:cs typeface="Futura Medium" charset="0"/>
              </a:rPr>
              <a:t>__a,</a:t>
            </a:r>
            <a:r>
              <a:rPr lang="zh-CN" altLang="en-US" sz="2000" dirty="0">
                <a:latin typeface="Futura Medium" charset="0"/>
                <a:ea typeface="Futura Medium" charset="0"/>
                <a:cs typeface="Futura Medium" charset="0"/>
              </a:rPr>
              <a:t>访问时，只能通过</a:t>
            </a:r>
            <a:r>
              <a:rPr lang="en-US" altLang="zh-CN" sz="2000" dirty="0" err="1">
                <a:latin typeface="Futura Medium" charset="0"/>
                <a:ea typeface="Futura Medium" charset="0"/>
                <a:cs typeface="Futura Medium" charset="0"/>
              </a:rPr>
              <a:t>Foo._Foo__a</a:t>
            </a:r>
            <a:r>
              <a:rPr lang="zh-CN" altLang="en-US" sz="2000" dirty="0">
                <a:latin typeface="Futura Medium" charset="0"/>
                <a:ea typeface="Futura Medium" charset="0"/>
                <a:cs typeface="Futura Medium" charset="0"/>
              </a:rPr>
              <a:t>，避免歧义。如果子类也叫</a:t>
            </a:r>
            <a:r>
              <a:rPr lang="en-US" altLang="zh-CN" sz="2000" dirty="0">
                <a:latin typeface="Futura Medium" charset="0"/>
                <a:ea typeface="Futura Medium" charset="0"/>
                <a:cs typeface="Futura Medium" charset="0"/>
              </a:rPr>
              <a:t>Foo</a:t>
            </a:r>
            <a:r>
              <a:rPr lang="zh-CN" altLang="en-US" sz="2000" dirty="0">
                <a:latin typeface="Futura Medium" charset="0"/>
                <a:ea typeface="Futura Medium" charset="0"/>
                <a:cs typeface="Futura Medium" charset="0"/>
              </a:rPr>
              <a:t>，那就无能为力了。</a:t>
            </a:r>
            <a:endParaRPr lang="en-US" altLang="zh-CN" sz="2000" dirty="0">
              <a:latin typeface="Futura Medium" charset="0"/>
              <a:ea typeface="Futura Medium" charset="0"/>
              <a:cs typeface="Futura Medium" charset="0"/>
            </a:endParaRPr>
          </a:p>
          <a:p>
            <a:pPr lvl="1">
              <a:buFont typeface="Courier New" charset="0"/>
              <a:buChar char="o"/>
            </a:pPr>
            <a:r>
              <a:rPr lang="zh-CN" altLang="en-US" sz="2000" dirty="0">
                <a:latin typeface="Futura Medium" charset="0"/>
                <a:ea typeface="Futura Medium" charset="0"/>
                <a:cs typeface="Futura Medium" charset="0"/>
              </a:rPr>
              <a:t>类的方法第一个参数必须是</a:t>
            </a:r>
            <a:r>
              <a:rPr lang="en-US" altLang="zh-CN" sz="2000" dirty="0">
                <a:latin typeface="Futura Medium" charset="0"/>
                <a:ea typeface="Futura Medium" charset="0"/>
                <a:cs typeface="Futura Medium" charset="0"/>
              </a:rPr>
              <a:t>self</a:t>
            </a:r>
            <a:r>
              <a:rPr lang="zh-CN" altLang="en-US" sz="2000" dirty="0">
                <a:latin typeface="Futura Medium" charset="0"/>
                <a:ea typeface="Futura Medium" charset="0"/>
                <a:cs typeface="Futura Medium" charset="0"/>
              </a:rPr>
              <a:t>，而静态方法第一个参数必须是</a:t>
            </a:r>
            <a:r>
              <a:rPr lang="en-US" altLang="zh-CN" sz="2000" dirty="0" err="1">
                <a:latin typeface="Futura Medium" charset="0"/>
                <a:ea typeface="Futura Medium" charset="0"/>
                <a:cs typeface="Futura Medium" charset="0"/>
              </a:rPr>
              <a:t>cls</a:t>
            </a:r>
            <a:r>
              <a:rPr lang="zh-CN" altLang="en-US" sz="2000" dirty="0">
                <a:latin typeface="Futura Medium" charset="0"/>
                <a:ea typeface="Futura Medium" charset="0"/>
                <a:cs typeface="Futura Medium" charset="0"/>
              </a:rPr>
              <a:t>。</a:t>
            </a:r>
            <a:endParaRPr lang="en-US" sz="2000" dirty="0">
              <a:latin typeface="Futura Medium" charset="0"/>
              <a:ea typeface="Futura Medium" charset="0"/>
              <a:cs typeface="Futura Medium" charset="0"/>
            </a:endParaRPr>
          </a:p>
        </p:txBody>
      </p:sp>
      <p:sp>
        <p:nvSpPr>
          <p:cNvPr id="4" name="Rectangle 3"/>
          <p:cNvSpPr/>
          <p:nvPr/>
        </p:nvSpPr>
        <p:spPr>
          <a:xfrm>
            <a:off x="677334" y="6253623"/>
            <a:ext cx="10488706" cy="461665"/>
          </a:xfrm>
          <a:prstGeom prst="rect">
            <a:avLst/>
          </a:prstGeom>
        </p:spPr>
        <p:txBody>
          <a:bodyPr wrap="square">
            <a:spAutoFit/>
          </a:bodyPr>
          <a:lstStyle/>
          <a:p>
            <a:r>
              <a:rPr lang="zh-CN" altLang="en-US" sz="2400" dirty="0">
                <a:solidFill>
                  <a:srgbClr val="FF0000"/>
                </a:solidFill>
                <a:latin typeface="Futura Medium" charset="0"/>
                <a:ea typeface="Futura Medium" charset="0"/>
                <a:cs typeface="Futura Medium" charset="0"/>
              </a:rPr>
              <a:t>总体原则，新编代码必须按下面命名风格进行，现有库的编码尽量保持风格。</a:t>
            </a:r>
            <a:endParaRPr lang="en-US" sz="2400" dirty="0">
              <a:solidFill>
                <a:srgbClr val="FF0000"/>
              </a:solidFill>
              <a:latin typeface="Futura Medium" charset="0"/>
              <a:ea typeface="Futura Medium" charset="0"/>
              <a:cs typeface="Futura Medium" charset="0"/>
            </a:endParaRPr>
          </a:p>
        </p:txBody>
      </p:sp>
    </p:spTree>
    <p:extLst>
      <p:ext uri="{BB962C8B-B14F-4D97-AF65-F5344CB8AC3E}">
        <p14:creationId xmlns:p14="http://schemas.microsoft.com/office/powerpoint/2010/main" val="9776627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smtClean="0">
                <a:latin typeface="Futura Medium" charset="0"/>
                <a:ea typeface="Futura Medium" charset="0"/>
                <a:cs typeface="Futura Medium" charset="0"/>
              </a:rPr>
              <a:t>写出优雅的代码</a:t>
            </a:r>
            <a:endParaRPr lang="en-US" sz="4000" dirty="0">
              <a:latin typeface="Futura Medium" charset="0"/>
              <a:ea typeface="Futura Medium" charset="0"/>
              <a:cs typeface="Futura Medium" charset="0"/>
            </a:endParaRPr>
          </a:p>
        </p:txBody>
      </p:sp>
      <p:sp>
        <p:nvSpPr>
          <p:cNvPr id="3" name="Content Placeholder 2"/>
          <p:cNvSpPr>
            <a:spLocks noGrp="1"/>
          </p:cNvSpPr>
          <p:nvPr>
            <p:ph idx="1"/>
          </p:nvPr>
        </p:nvSpPr>
        <p:spPr/>
        <p:txBody>
          <a:bodyPr>
            <a:normAutofit/>
          </a:bodyPr>
          <a:lstStyle/>
          <a:p>
            <a:r>
              <a:rPr lang="zh-CN" altLang="en-US" sz="2000" dirty="0" smtClean="0">
                <a:latin typeface="Futura Medium" charset="0"/>
                <a:ea typeface="Futura Medium" charset="0"/>
                <a:cs typeface="Futura Medium" charset="0"/>
              </a:rPr>
              <a:t>参考</a:t>
            </a:r>
            <a:r>
              <a:rPr lang="en-US" altLang="zh-CN" sz="2000" dirty="0" err="1" smtClean="0">
                <a:latin typeface="Futura Medium" charset="0"/>
                <a:ea typeface="Futura Medium" charset="0"/>
                <a:cs typeface="Futura Medium" charset="0"/>
              </a:rPr>
              <a:t>pyguide.pdf</a:t>
            </a:r>
            <a:r>
              <a:rPr lang="zh-CN" altLang="en-US" sz="2000" dirty="0" smtClean="0">
                <a:latin typeface="Futura Medium" charset="0"/>
                <a:ea typeface="Futura Medium" charset="0"/>
                <a:cs typeface="Futura Medium" charset="0"/>
              </a:rPr>
              <a:t>中</a:t>
            </a:r>
            <a:r>
              <a:rPr lang="en-US" altLang="zh-CN" sz="2000" dirty="0" smtClean="0">
                <a:latin typeface="Futura Medium" charset="0"/>
                <a:ea typeface="Futura Medium" charset="0"/>
                <a:cs typeface="Futura Medium" charset="0"/>
              </a:rPr>
              <a:t>chapter2</a:t>
            </a:r>
          </a:p>
          <a:p>
            <a:endParaRPr lang="en-US" sz="1000" dirty="0">
              <a:latin typeface="Futura Medium" charset="0"/>
              <a:ea typeface="Futura Medium" charset="0"/>
              <a:cs typeface="Futura Medium" charset="0"/>
            </a:endParaRPr>
          </a:p>
          <a:p>
            <a:r>
              <a:rPr lang="zh-CN" altLang="en-US" sz="2000" dirty="0" smtClean="0">
                <a:latin typeface="Futura Medium" charset="0"/>
                <a:ea typeface="Futura Medium" charset="0"/>
                <a:cs typeface="Futura Medium" charset="0"/>
              </a:rPr>
              <a:t>版本控制</a:t>
            </a:r>
            <a:endParaRPr lang="en-US" altLang="zh-CN" sz="2000" dirty="0">
              <a:latin typeface="Futura Medium" charset="0"/>
              <a:ea typeface="Futura Medium" charset="0"/>
              <a:cs typeface="Futura Medium" charset="0"/>
            </a:endParaRPr>
          </a:p>
          <a:p>
            <a:endParaRPr lang="en-US" sz="1000" dirty="0">
              <a:latin typeface="Futura Medium" charset="0"/>
              <a:ea typeface="Futura Medium" charset="0"/>
              <a:cs typeface="Futura Medium" charset="0"/>
            </a:endParaRPr>
          </a:p>
          <a:p>
            <a:r>
              <a:rPr lang="zh-CN" altLang="en-US" sz="2000" dirty="0" smtClean="0">
                <a:latin typeface="Futura Medium" charset="0"/>
                <a:ea typeface="Futura Medium" charset="0"/>
                <a:cs typeface="Futura Medium" charset="0"/>
              </a:rPr>
              <a:t>单元测试</a:t>
            </a:r>
            <a:endParaRPr lang="en-US" sz="2000" dirty="0">
              <a:latin typeface="Futura Medium" charset="0"/>
              <a:ea typeface="Futura Medium" charset="0"/>
              <a:cs typeface="Futura Medium" charset="0"/>
            </a:endParaRPr>
          </a:p>
        </p:txBody>
      </p:sp>
    </p:spTree>
    <p:extLst>
      <p:ext uri="{BB962C8B-B14F-4D97-AF65-F5344CB8AC3E}">
        <p14:creationId xmlns:p14="http://schemas.microsoft.com/office/powerpoint/2010/main" val="20853260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a:latin typeface="Futura Medium" charset="0"/>
                <a:ea typeface="Futura Medium" charset="0"/>
                <a:cs typeface="Futura Medium" charset="0"/>
              </a:rPr>
              <a:t>编码建议</a:t>
            </a:r>
            <a:endParaRPr lang="en-US" sz="4000" dirty="0">
              <a:latin typeface="Futura Medium" charset="0"/>
              <a:ea typeface="Futura Medium" charset="0"/>
              <a:cs typeface="Futura Medium" charset="0"/>
            </a:endParaRPr>
          </a:p>
        </p:txBody>
      </p:sp>
      <p:sp>
        <p:nvSpPr>
          <p:cNvPr id="3" name="Content Placeholder 2"/>
          <p:cNvSpPr>
            <a:spLocks noGrp="1"/>
          </p:cNvSpPr>
          <p:nvPr>
            <p:ph idx="1"/>
          </p:nvPr>
        </p:nvSpPr>
        <p:spPr>
          <a:xfrm>
            <a:off x="677333" y="2160589"/>
            <a:ext cx="9470713" cy="3880773"/>
          </a:xfrm>
        </p:spPr>
        <p:txBody>
          <a:bodyPr>
            <a:normAutofit/>
          </a:bodyPr>
          <a:lstStyle/>
          <a:p>
            <a:r>
              <a:rPr lang="en-US" sz="2000" dirty="0" err="1" smtClean="0">
                <a:latin typeface="Futura Medium" charset="0"/>
                <a:ea typeface="Futura Medium" charset="0"/>
                <a:cs typeface="Futura Medium" charset="0"/>
              </a:rPr>
              <a:t>尽可能使用</a:t>
            </a:r>
            <a:r>
              <a:rPr lang="en-US" sz="2000" dirty="0" err="1">
                <a:latin typeface="Futura Medium" charset="0"/>
                <a:ea typeface="Futura Medium" charset="0"/>
                <a:cs typeface="Futura Medium" charset="0"/>
              </a:rPr>
              <a:t>‘</a:t>
            </a:r>
            <a:r>
              <a:rPr lang="en-US" sz="2000" dirty="0" err="1" smtClean="0">
                <a:latin typeface="Futura Medium" charset="0"/>
                <a:ea typeface="Futura Medium" charset="0"/>
                <a:cs typeface="Futura Medium" charset="0"/>
              </a:rPr>
              <a:t>is</a:t>
            </a:r>
            <a:r>
              <a:rPr lang="en-US" sz="2000" dirty="0" smtClean="0">
                <a:latin typeface="Futura Medium" charset="0"/>
                <a:ea typeface="Futura Medium" charset="0"/>
                <a:cs typeface="Futura Medium" charset="0"/>
              </a:rPr>
              <a:t>’, ‘is </a:t>
            </a:r>
            <a:r>
              <a:rPr lang="en-US" sz="2000" dirty="0" err="1">
                <a:latin typeface="Futura Medium" charset="0"/>
                <a:ea typeface="Futura Medium" charset="0"/>
                <a:cs typeface="Futura Medium" charset="0"/>
              </a:rPr>
              <a:t>not’取代</a:t>
            </a:r>
            <a:r>
              <a:rPr lang="en-US" sz="2000" dirty="0">
                <a:latin typeface="Futura Medium" charset="0"/>
                <a:ea typeface="Futura Medium" charset="0"/>
                <a:cs typeface="Futura Medium" charset="0"/>
              </a:rPr>
              <a:t>‘==’，</a:t>
            </a:r>
            <a:r>
              <a:rPr lang="en-US" sz="2000" dirty="0" err="1">
                <a:latin typeface="Futura Medium" charset="0"/>
                <a:ea typeface="Futura Medium" charset="0"/>
                <a:cs typeface="Futura Medium" charset="0"/>
              </a:rPr>
              <a:t>比如if</a:t>
            </a:r>
            <a:r>
              <a:rPr lang="en-US" sz="2000" dirty="0">
                <a:latin typeface="Futura Medium" charset="0"/>
                <a:ea typeface="Futura Medium" charset="0"/>
                <a:cs typeface="Futura Medium" charset="0"/>
              </a:rPr>
              <a:t> x is not None </a:t>
            </a:r>
            <a:r>
              <a:rPr lang="en-US" sz="2000" dirty="0" err="1">
                <a:latin typeface="Futura Medium" charset="0"/>
                <a:ea typeface="Futura Medium" charset="0"/>
                <a:cs typeface="Futura Medium" charset="0"/>
              </a:rPr>
              <a:t>要优于if</a:t>
            </a:r>
            <a:r>
              <a:rPr lang="en-US" sz="2000" dirty="0">
                <a:latin typeface="Futura Medium" charset="0"/>
                <a:ea typeface="Futura Medium" charset="0"/>
                <a:cs typeface="Futura Medium" charset="0"/>
              </a:rPr>
              <a:t> x</a:t>
            </a:r>
            <a:r>
              <a:rPr lang="en-US" sz="2000" dirty="0" smtClean="0">
                <a:latin typeface="Futura Medium" charset="0"/>
                <a:ea typeface="Futura Medium" charset="0"/>
                <a:cs typeface="Futura Medium" charset="0"/>
              </a:rPr>
              <a:t>。</a:t>
            </a:r>
          </a:p>
          <a:p>
            <a:r>
              <a:rPr lang="zh-CN" altLang="en-US" sz="2000" dirty="0">
                <a:latin typeface="Futura Medium" charset="0"/>
                <a:ea typeface="Futura Medium" charset="0"/>
                <a:cs typeface="Futura Medium" charset="0"/>
              </a:rPr>
              <a:t>判断序列空或不空，有如下</a:t>
            </a:r>
            <a:r>
              <a:rPr lang="zh-CN" altLang="en-US" sz="2000" dirty="0" smtClean="0">
                <a:latin typeface="Futura Medium" charset="0"/>
                <a:ea typeface="Futura Medium" charset="0"/>
                <a:cs typeface="Futura Medium" charset="0"/>
              </a:rPr>
              <a:t>规则</a:t>
            </a:r>
            <a:endParaRPr lang="en-US" altLang="zh-CN" sz="2000" dirty="0" smtClean="0">
              <a:latin typeface="Futura Medium" charset="0"/>
              <a:ea typeface="Futura Medium" charset="0"/>
              <a:cs typeface="Futura Medium" charset="0"/>
            </a:endParaRPr>
          </a:p>
          <a:p>
            <a:pPr marL="457200" lvl="1" indent="0">
              <a:buNone/>
            </a:pPr>
            <a:r>
              <a:rPr lang="en-US" sz="2000" dirty="0">
                <a:solidFill>
                  <a:srgbClr val="FF0000"/>
                </a:solidFill>
                <a:latin typeface="Futura Medium" charset="0"/>
                <a:ea typeface="Futura Medium" charset="0"/>
                <a:cs typeface="Futura Medium" charset="0"/>
              </a:rPr>
              <a:t>Yes: </a:t>
            </a:r>
            <a:r>
              <a:rPr lang="en-US" sz="2000" dirty="0">
                <a:latin typeface="Futura Medium" charset="0"/>
                <a:ea typeface="Futura Medium" charset="0"/>
                <a:cs typeface="Futura Medium" charset="0"/>
              </a:rPr>
              <a:t>if not </a:t>
            </a:r>
            <a:r>
              <a:rPr lang="en-US" sz="2000" dirty="0" err="1">
                <a:latin typeface="Futura Medium" charset="0"/>
                <a:ea typeface="Futura Medium" charset="0"/>
                <a:cs typeface="Futura Medium" charset="0"/>
              </a:rPr>
              <a:t>seq</a:t>
            </a:r>
            <a:r>
              <a:rPr lang="en-US" sz="2000" dirty="0">
                <a:latin typeface="Futura Medium" charset="0"/>
                <a:ea typeface="Futura Medium" charset="0"/>
                <a:cs typeface="Futura Medium" charset="0"/>
              </a:rPr>
              <a:t>:             </a:t>
            </a:r>
            <a:r>
              <a:rPr lang="en-US" sz="2000" dirty="0">
                <a:solidFill>
                  <a:srgbClr val="FF0000"/>
                </a:solidFill>
                <a:latin typeface="Futura Medium" charset="0"/>
                <a:ea typeface="Futura Medium" charset="0"/>
                <a:cs typeface="Futura Medium" charset="0"/>
              </a:rPr>
              <a:t>No: </a:t>
            </a:r>
            <a:r>
              <a:rPr lang="en-US" sz="2000" dirty="0">
                <a:latin typeface="Futura Medium" charset="0"/>
                <a:ea typeface="Futura Medium" charset="0"/>
                <a:cs typeface="Futura Medium" charset="0"/>
              </a:rPr>
              <a:t>if </a:t>
            </a:r>
            <a:r>
              <a:rPr lang="en-US" sz="2000" dirty="0" err="1">
                <a:latin typeface="Futura Medium" charset="0"/>
                <a:ea typeface="Futura Medium" charset="0"/>
                <a:cs typeface="Futura Medium" charset="0"/>
              </a:rPr>
              <a:t>len</a:t>
            </a:r>
            <a:r>
              <a:rPr lang="en-US" sz="2000" dirty="0">
                <a:latin typeface="Futura Medium" charset="0"/>
                <a:ea typeface="Futura Medium" charset="0"/>
                <a:cs typeface="Futura Medium" charset="0"/>
              </a:rPr>
              <a:t>(</a:t>
            </a:r>
            <a:r>
              <a:rPr lang="en-US" sz="2000" dirty="0" err="1">
                <a:latin typeface="Futura Medium" charset="0"/>
                <a:ea typeface="Futura Medium" charset="0"/>
                <a:cs typeface="Futura Medium" charset="0"/>
              </a:rPr>
              <a:t>seq</a:t>
            </a:r>
            <a:r>
              <a:rPr lang="en-US" sz="2000" dirty="0">
                <a:latin typeface="Futura Medium" charset="0"/>
                <a:ea typeface="Futura Medium" charset="0"/>
                <a:cs typeface="Futura Medium" charset="0"/>
              </a:rPr>
              <a:t>)</a:t>
            </a:r>
          </a:p>
          <a:p>
            <a:pPr marL="457200" lvl="1" indent="0">
              <a:buNone/>
            </a:pPr>
            <a:r>
              <a:rPr lang="en-US" sz="2000" dirty="0">
                <a:latin typeface="Futura Medium" charset="0"/>
                <a:ea typeface="Futura Medium" charset="0"/>
                <a:cs typeface="Futura Medium" charset="0"/>
              </a:rPr>
              <a:t>       if </a:t>
            </a:r>
            <a:r>
              <a:rPr lang="en-US" sz="2000" dirty="0" err="1">
                <a:latin typeface="Futura Medium" charset="0"/>
                <a:ea typeface="Futura Medium" charset="0"/>
                <a:cs typeface="Futura Medium" charset="0"/>
              </a:rPr>
              <a:t>seq</a:t>
            </a:r>
            <a:r>
              <a:rPr lang="en-US" sz="2000" dirty="0">
                <a:latin typeface="Futura Medium" charset="0"/>
                <a:ea typeface="Futura Medium" charset="0"/>
                <a:cs typeface="Futura Medium" charset="0"/>
              </a:rPr>
              <a:t>:                         if not </a:t>
            </a:r>
            <a:r>
              <a:rPr lang="en-US" sz="2000" dirty="0" err="1">
                <a:latin typeface="Futura Medium" charset="0"/>
                <a:ea typeface="Futura Medium" charset="0"/>
                <a:cs typeface="Futura Medium" charset="0"/>
              </a:rPr>
              <a:t>len</a:t>
            </a:r>
            <a:r>
              <a:rPr lang="en-US" sz="2000" dirty="0">
                <a:latin typeface="Futura Medium" charset="0"/>
                <a:ea typeface="Futura Medium" charset="0"/>
                <a:cs typeface="Futura Medium" charset="0"/>
              </a:rPr>
              <a:t>(</a:t>
            </a:r>
            <a:r>
              <a:rPr lang="en-US" sz="2000" dirty="0" err="1">
                <a:latin typeface="Futura Medium" charset="0"/>
                <a:ea typeface="Futura Medium" charset="0"/>
                <a:cs typeface="Futura Medium" charset="0"/>
              </a:rPr>
              <a:t>seq</a:t>
            </a:r>
            <a:r>
              <a:rPr lang="en-US" sz="2000" dirty="0">
                <a:latin typeface="Futura Medium" charset="0"/>
                <a:ea typeface="Futura Medium" charset="0"/>
                <a:cs typeface="Futura Medium" charset="0"/>
              </a:rPr>
              <a:t>)</a:t>
            </a:r>
          </a:p>
          <a:p>
            <a:r>
              <a:rPr lang="zh-TW" altLang="en-US" sz="2000" dirty="0">
                <a:latin typeface="Futura Medium" charset="0"/>
                <a:ea typeface="Futura Medium" charset="0"/>
                <a:cs typeface="Futura Medium" charset="0"/>
              </a:rPr>
              <a:t>字符串不要以空格</a:t>
            </a:r>
            <a:r>
              <a:rPr lang="zh-TW" altLang="en-US" sz="2000" dirty="0" smtClean="0">
                <a:latin typeface="Futura Medium" charset="0"/>
                <a:ea typeface="Futura Medium" charset="0"/>
                <a:cs typeface="Futura Medium" charset="0"/>
              </a:rPr>
              <a:t>收尾</a:t>
            </a:r>
            <a:endParaRPr lang="en-US" altLang="zh-TW" sz="2000" dirty="0" smtClean="0">
              <a:latin typeface="Futura Medium" charset="0"/>
              <a:ea typeface="Futura Medium" charset="0"/>
              <a:cs typeface="Futura Medium" charset="0"/>
            </a:endParaRPr>
          </a:p>
          <a:p>
            <a:r>
              <a:rPr lang="zh-CN" altLang="en-US" sz="2000" dirty="0">
                <a:latin typeface="Futura Medium" charset="0"/>
                <a:ea typeface="Futura Medium" charset="0"/>
                <a:cs typeface="Futura Medium" charset="0"/>
              </a:rPr>
              <a:t>异常中</a:t>
            </a:r>
            <a:r>
              <a:rPr lang="en-US" altLang="zh-CN" sz="2000" dirty="0">
                <a:latin typeface="Futura Medium" charset="0"/>
                <a:ea typeface="Futura Medium" charset="0"/>
                <a:cs typeface="Futura Medium" charset="0"/>
              </a:rPr>
              <a:t>try</a:t>
            </a:r>
            <a:r>
              <a:rPr lang="zh-CN" altLang="en-US" sz="2000" dirty="0">
                <a:latin typeface="Futura Medium" charset="0"/>
                <a:ea typeface="Futura Medium" charset="0"/>
                <a:cs typeface="Futura Medium" charset="0"/>
              </a:rPr>
              <a:t>的代码尽可能</a:t>
            </a:r>
            <a:r>
              <a:rPr lang="zh-CN" altLang="en-US" sz="2000" dirty="0" smtClean="0">
                <a:latin typeface="Futura Medium" charset="0"/>
                <a:ea typeface="Futura Medium" charset="0"/>
                <a:cs typeface="Futura Medium" charset="0"/>
              </a:rPr>
              <a:t>少</a:t>
            </a:r>
            <a:endParaRPr lang="en-US" altLang="zh-CN" sz="2000" dirty="0">
              <a:latin typeface="Futura Medium" charset="0"/>
              <a:ea typeface="Futura Medium" charset="0"/>
              <a:cs typeface="Futura Medium" charset="0"/>
            </a:endParaRPr>
          </a:p>
        </p:txBody>
      </p:sp>
    </p:spTree>
    <p:extLst>
      <p:ext uri="{BB962C8B-B14F-4D97-AF65-F5344CB8AC3E}">
        <p14:creationId xmlns:p14="http://schemas.microsoft.com/office/powerpoint/2010/main" val="11417865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smtClean="0">
                <a:latin typeface="Futura Medium" charset="0"/>
                <a:ea typeface="Futura Medium" charset="0"/>
                <a:cs typeface="Futura Medium" charset="0"/>
              </a:rPr>
              <a:t>错误和异常 </a:t>
            </a:r>
            <a:r>
              <a:rPr lang="en-US" altLang="zh-CN" sz="4000" dirty="0" smtClean="0">
                <a:latin typeface="Futura Medium" charset="0"/>
                <a:ea typeface="Futura Medium" charset="0"/>
                <a:cs typeface="Futura Medium" charset="0"/>
              </a:rPr>
              <a:t>-</a:t>
            </a:r>
            <a:r>
              <a:rPr lang="zh-CN" altLang="en-US" sz="4000" dirty="0" smtClean="0">
                <a:latin typeface="Futura Medium" charset="0"/>
                <a:ea typeface="Futura Medium" charset="0"/>
                <a:cs typeface="Futura Medium" charset="0"/>
              </a:rPr>
              <a:t> </a:t>
            </a:r>
            <a:r>
              <a:rPr lang="en-US" altLang="zh-CN" sz="4000" dirty="0" smtClean="0">
                <a:latin typeface="Futura Medium" charset="0"/>
                <a:ea typeface="Futura Medium" charset="0"/>
                <a:cs typeface="Futura Medium" charset="0"/>
              </a:rPr>
              <a:t>1</a:t>
            </a:r>
            <a:r>
              <a:rPr lang="zh-CN" altLang="en-US" sz="4000" dirty="0" smtClean="0">
                <a:latin typeface="Futura Medium" charset="0"/>
                <a:ea typeface="Futura Medium" charset="0"/>
                <a:cs typeface="Futura Medium" charset="0"/>
              </a:rPr>
              <a:t/>
            </a:r>
            <a:br>
              <a:rPr lang="zh-CN" altLang="en-US" sz="4000" dirty="0" smtClean="0">
                <a:latin typeface="Futura Medium" charset="0"/>
                <a:ea typeface="Futura Medium" charset="0"/>
                <a:cs typeface="Futura Medium" charset="0"/>
              </a:rPr>
            </a:br>
            <a:endParaRPr lang="en-US" sz="4000" dirty="0">
              <a:latin typeface="Futura Medium" charset="0"/>
              <a:ea typeface="Futura Medium" charset="0"/>
              <a:cs typeface="Futura Medium" charset="0"/>
            </a:endParaRPr>
          </a:p>
        </p:txBody>
      </p:sp>
      <p:sp>
        <p:nvSpPr>
          <p:cNvPr id="3" name="Content Placeholder 2"/>
          <p:cNvSpPr>
            <a:spLocks noGrp="1"/>
          </p:cNvSpPr>
          <p:nvPr>
            <p:ph idx="1"/>
          </p:nvPr>
        </p:nvSpPr>
        <p:spPr>
          <a:xfrm>
            <a:off x="677334" y="1873293"/>
            <a:ext cx="8986619" cy="3880773"/>
          </a:xfrm>
        </p:spPr>
        <p:txBody>
          <a:bodyPr>
            <a:noAutofit/>
          </a:bodyPr>
          <a:lstStyle/>
          <a:p>
            <a:r>
              <a:rPr lang="zh-CN" altLang="en-US" sz="2400" b="1" dirty="0" smtClean="0">
                <a:solidFill>
                  <a:schemeClr val="tx1"/>
                </a:solidFill>
                <a:latin typeface="Futura Medium" charset="0"/>
                <a:ea typeface="Futura Medium" charset="0"/>
                <a:cs typeface="Futura Medium" charset="0"/>
              </a:rPr>
              <a:t>语法</a:t>
            </a:r>
            <a:r>
              <a:rPr lang="zh-CN" altLang="en-US" sz="2400" b="1" dirty="0">
                <a:solidFill>
                  <a:schemeClr val="tx1"/>
                </a:solidFill>
                <a:latin typeface="Futura Medium" charset="0"/>
                <a:ea typeface="Futura Medium" charset="0"/>
                <a:cs typeface="Futura Medium" charset="0"/>
              </a:rPr>
              <a:t>错误</a:t>
            </a:r>
            <a:r>
              <a:rPr lang="zh-CN" altLang="en-US" sz="2000" dirty="0">
                <a:solidFill>
                  <a:schemeClr val="tx1"/>
                </a:solidFill>
                <a:latin typeface="Futura Medium" charset="0"/>
                <a:ea typeface="Futura Medium" charset="0"/>
                <a:cs typeface="Futura Medium" charset="0"/>
              </a:rPr>
              <a:t>，也被称作解析错误</a:t>
            </a:r>
            <a:r>
              <a:rPr lang="zh-CN" altLang="en-US" sz="2000" dirty="0" smtClean="0">
                <a:solidFill>
                  <a:schemeClr val="tx1"/>
                </a:solidFill>
                <a:latin typeface="Futura Medium" charset="0"/>
                <a:ea typeface="Futura Medium" charset="0"/>
                <a:cs typeface="Futura Medium" charset="0"/>
              </a:rPr>
              <a:t>，是学习 </a:t>
            </a:r>
            <a:r>
              <a:rPr lang="en-US" altLang="zh-CN" sz="2000" dirty="0">
                <a:solidFill>
                  <a:schemeClr val="tx1"/>
                </a:solidFill>
                <a:latin typeface="Futura Medium" charset="0"/>
                <a:ea typeface="Futura Medium" charset="0"/>
                <a:cs typeface="Futura Medium" charset="0"/>
              </a:rPr>
              <a:t>Python </a:t>
            </a:r>
            <a:r>
              <a:rPr lang="zh-CN" altLang="en-US" sz="2000" dirty="0">
                <a:solidFill>
                  <a:schemeClr val="tx1"/>
                </a:solidFill>
                <a:latin typeface="Futura Medium" charset="0"/>
                <a:ea typeface="Futura Medium" charset="0"/>
                <a:cs typeface="Futura Medium" charset="0"/>
              </a:rPr>
              <a:t>过程中最常见抱怨</a:t>
            </a:r>
            <a:r>
              <a:rPr lang="en-US" altLang="zh-CN" sz="2000" dirty="0" smtClean="0">
                <a:solidFill>
                  <a:schemeClr val="tx1"/>
                </a:solidFill>
                <a:latin typeface="Futura Medium" charset="0"/>
                <a:ea typeface="Futura Medium" charset="0"/>
                <a:cs typeface="Futura Medium" charset="0"/>
              </a:rPr>
              <a:t>:</a:t>
            </a:r>
          </a:p>
          <a:p>
            <a:endParaRPr lang="en-US" sz="2000" dirty="0">
              <a:latin typeface="Futura Medium" charset="0"/>
              <a:ea typeface="Futura Medium" charset="0"/>
              <a:cs typeface="Futura Medium" charset="0"/>
            </a:endParaRPr>
          </a:p>
          <a:p>
            <a:endParaRPr lang="en-US" sz="2000" dirty="0" smtClean="0">
              <a:latin typeface="Futura Medium" charset="0"/>
              <a:ea typeface="Futura Medium" charset="0"/>
              <a:cs typeface="Futura Medium" charset="0"/>
            </a:endParaRPr>
          </a:p>
          <a:p>
            <a:endParaRPr lang="en-US" sz="2000" dirty="0" smtClean="0">
              <a:latin typeface="Futura Medium" charset="0"/>
              <a:ea typeface="Futura Medium" charset="0"/>
              <a:cs typeface="Futura Medium" charset="0"/>
            </a:endParaRPr>
          </a:p>
          <a:p>
            <a:endParaRPr lang="en-US" sz="2000" dirty="0">
              <a:latin typeface="Futura Medium" charset="0"/>
              <a:ea typeface="Futura Medium" charset="0"/>
              <a:cs typeface="Futura Medium" charset="0"/>
            </a:endParaRPr>
          </a:p>
          <a:p>
            <a:r>
              <a:rPr lang="zh-CN" altLang="en-US" sz="2000" dirty="0">
                <a:latin typeface="Futura Medium" charset="0"/>
                <a:ea typeface="Futura Medium" charset="0"/>
                <a:cs typeface="Futura Medium" charset="0"/>
              </a:rPr>
              <a:t>语法分析器指出错误行，并且在检测到错误的位置前面显示一个小“箭头”。 错误是由箭头 </a:t>
            </a:r>
            <a:r>
              <a:rPr lang="zh-CN" altLang="en-US" sz="2000" i="1" dirty="0">
                <a:latin typeface="Futura Medium" charset="0"/>
                <a:ea typeface="Futura Medium" charset="0"/>
                <a:cs typeface="Futura Medium" charset="0"/>
              </a:rPr>
              <a:t>前面</a:t>
            </a:r>
            <a:r>
              <a:rPr lang="zh-CN" altLang="en-US" sz="2000" dirty="0">
                <a:latin typeface="Futura Medium" charset="0"/>
                <a:ea typeface="Futura Medium" charset="0"/>
                <a:cs typeface="Futura Medium" charset="0"/>
              </a:rPr>
              <a:t> 的标记引起的（或者至少是这么检测的）： 这个例子中，函数 </a:t>
            </a:r>
            <a:r>
              <a:rPr lang="en-US" altLang="zh-CN" sz="2000" dirty="0">
                <a:latin typeface="Futura Medium" charset="0"/>
                <a:ea typeface="Futura Medium" charset="0"/>
                <a:cs typeface="Futura Medium" charset="0"/>
              </a:rPr>
              <a:t>print()</a:t>
            </a:r>
            <a:r>
              <a:rPr lang="zh-CN" altLang="en-US" sz="2000" dirty="0">
                <a:latin typeface="Futura Medium" charset="0"/>
                <a:ea typeface="Futura Medium" charset="0"/>
                <a:cs typeface="Futura Medium" charset="0"/>
              </a:rPr>
              <a:t> 被发现存在错误，因为它前面少了一个冒号（ </a:t>
            </a:r>
            <a:r>
              <a:rPr lang="en-US" altLang="zh-CN" sz="2000" dirty="0">
                <a:latin typeface="Futura Medium" charset="0"/>
                <a:ea typeface="Futura Medium" charset="0"/>
                <a:cs typeface="Futura Medium" charset="0"/>
              </a:rPr>
              <a:t>':'</a:t>
            </a:r>
            <a:r>
              <a:rPr lang="zh-CN" altLang="en-US" sz="2000" dirty="0">
                <a:latin typeface="Futura Medium" charset="0"/>
                <a:ea typeface="Futura Medium" charset="0"/>
                <a:cs typeface="Futura Medium" charset="0"/>
              </a:rPr>
              <a:t> ）。 错误会输出文件名和行号，所以如果是从脚本</a:t>
            </a:r>
            <a:r>
              <a:rPr lang="zh-CN" altLang="en-US" sz="2000" dirty="0" smtClean="0">
                <a:latin typeface="Futura Medium" charset="0"/>
                <a:ea typeface="Futura Medium" charset="0"/>
                <a:cs typeface="Futura Medium" charset="0"/>
              </a:rPr>
              <a:t>输入就</a:t>
            </a:r>
            <a:r>
              <a:rPr lang="zh-CN" altLang="en-US" sz="2000" dirty="0">
                <a:latin typeface="Futura Medium" charset="0"/>
                <a:ea typeface="Futura Medium" charset="0"/>
                <a:cs typeface="Futura Medium" charset="0"/>
              </a:rPr>
              <a:t>知道去哪里检查错误了。</a:t>
            </a:r>
            <a:endParaRPr lang="en-US" sz="2000" dirty="0">
              <a:latin typeface="Futura Medium" charset="0"/>
              <a:ea typeface="Futura Medium" charset="0"/>
              <a:cs typeface="Futura Medium" charset="0"/>
            </a:endParaRPr>
          </a:p>
        </p:txBody>
      </p:sp>
      <p:pic>
        <p:nvPicPr>
          <p:cNvPr id="4" name="Picture 3"/>
          <p:cNvPicPr>
            <a:picLocks noChangeAspect="1"/>
          </p:cNvPicPr>
          <p:nvPr/>
        </p:nvPicPr>
        <p:blipFill>
          <a:blip r:embed="rId3"/>
          <a:stretch>
            <a:fillRect/>
          </a:stretch>
        </p:blipFill>
        <p:spPr>
          <a:xfrm>
            <a:off x="2116293" y="2457493"/>
            <a:ext cx="6108700" cy="1473200"/>
          </a:xfrm>
          <a:prstGeom prst="rect">
            <a:avLst/>
          </a:prstGeom>
        </p:spPr>
      </p:pic>
      <p:sp>
        <p:nvSpPr>
          <p:cNvPr id="5" name="Rectangle 4"/>
          <p:cNvSpPr/>
          <p:nvPr/>
        </p:nvSpPr>
        <p:spPr>
          <a:xfrm>
            <a:off x="1021976" y="6139217"/>
            <a:ext cx="9377082" cy="369332"/>
          </a:xfrm>
          <a:prstGeom prst="rect">
            <a:avLst/>
          </a:prstGeom>
        </p:spPr>
        <p:txBody>
          <a:bodyPr wrap="square">
            <a:spAutoFit/>
          </a:bodyPr>
          <a:lstStyle/>
          <a:p>
            <a:r>
              <a:rPr lang="en-US" dirty="0">
                <a:solidFill>
                  <a:srgbClr val="FF0000"/>
                </a:solidFill>
                <a:latin typeface="Futura Medium" charset="0"/>
                <a:ea typeface="Futura Medium" charset="0"/>
                <a:cs typeface="Futura Medium" charset="0"/>
              </a:rPr>
              <a:t>Python 中（至少）有两种错误：语法错误和异常（ </a:t>
            </a:r>
            <a:r>
              <a:rPr lang="en-US" i="1" dirty="0">
                <a:solidFill>
                  <a:srgbClr val="FF0000"/>
                </a:solidFill>
                <a:latin typeface="Futura Medium" charset="0"/>
                <a:ea typeface="Futura Medium" charset="0"/>
                <a:cs typeface="Futura Medium" charset="0"/>
              </a:rPr>
              <a:t>syntax errors</a:t>
            </a:r>
            <a:r>
              <a:rPr lang="en-US" dirty="0">
                <a:solidFill>
                  <a:srgbClr val="FF0000"/>
                </a:solidFill>
                <a:latin typeface="Futura Medium" charset="0"/>
                <a:ea typeface="Futura Medium" charset="0"/>
                <a:cs typeface="Futura Medium" charset="0"/>
              </a:rPr>
              <a:t> 和 </a:t>
            </a:r>
            <a:r>
              <a:rPr lang="en-US" i="1" dirty="0">
                <a:solidFill>
                  <a:srgbClr val="FF0000"/>
                </a:solidFill>
                <a:latin typeface="Futura Medium" charset="0"/>
                <a:ea typeface="Futura Medium" charset="0"/>
                <a:cs typeface="Futura Medium" charset="0"/>
              </a:rPr>
              <a:t>exceptions</a:t>
            </a:r>
            <a:r>
              <a:rPr lang="en-US" dirty="0">
                <a:solidFill>
                  <a:srgbClr val="FF0000"/>
                </a:solidFill>
                <a:latin typeface="Futura Medium" charset="0"/>
                <a:ea typeface="Futura Medium" charset="0"/>
                <a:cs typeface="Futura Medium" charset="0"/>
              </a:rPr>
              <a:t> ）</a:t>
            </a:r>
          </a:p>
        </p:txBody>
      </p:sp>
    </p:spTree>
    <p:extLst>
      <p:ext uri="{BB962C8B-B14F-4D97-AF65-F5344CB8AC3E}">
        <p14:creationId xmlns:p14="http://schemas.microsoft.com/office/powerpoint/2010/main" val="19216691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smtClean="0">
                <a:latin typeface="Futura Medium" charset="0"/>
                <a:ea typeface="Futura Medium" charset="0"/>
                <a:cs typeface="Futura Medium" charset="0"/>
              </a:rPr>
              <a:t>错误和异常 </a:t>
            </a:r>
            <a:r>
              <a:rPr lang="en-US" altLang="zh-CN" sz="4000" dirty="0" smtClean="0">
                <a:latin typeface="Futura Medium" charset="0"/>
                <a:ea typeface="Futura Medium" charset="0"/>
                <a:cs typeface="Futura Medium" charset="0"/>
              </a:rPr>
              <a:t>-</a:t>
            </a:r>
            <a:r>
              <a:rPr lang="zh-CN" altLang="en-US" sz="4000" dirty="0" smtClean="0">
                <a:latin typeface="Futura Medium" charset="0"/>
                <a:ea typeface="Futura Medium" charset="0"/>
                <a:cs typeface="Futura Medium" charset="0"/>
              </a:rPr>
              <a:t> </a:t>
            </a:r>
            <a:r>
              <a:rPr lang="en-US" altLang="zh-CN" sz="4000" dirty="0">
                <a:latin typeface="Futura Medium" charset="0"/>
                <a:ea typeface="Futura Medium" charset="0"/>
                <a:cs typeface="Futura Medium" charset="0"/>
              </a:rPr>
              <a:t>2</a:t>
            </a:r>
            <a:r>
              <a:rPr lang="zh-CN" altLang="en-US" sz="4000" dirty="0" smtClean="0">
                <a:latin typeface="Futura Medium" charset="0"/>
                <a:ea typeface="Futura Medium" charset="0"/>
                <a:cs typeface="Futura Medium" charset="0"/>
              </a:rPr>
              <a:t/>
            </a:r>
            <a:br>
              <a:rPr lang="zh-CN" altLang="en-US" sz="4000" dirty="0" smtClean="0">
                <a:latin typeface="Futura Medium" charset="0"/>
                <a:ea typeface="Futura Medium" charset="0"/>
                <a:cs typeface="Futura Medium" charset="0"/>
              </a:rPr>
            </a:br>
            <a:endParaRPr lang="en-US" sz="4000" dirty="0">
              <a:latin typeface="Futura Medium" charset="0"/>
              <a:ea typeface="Futura Medium" charset="0"/>
              <a:cs typeface="Futura Medium" charset="0"/>
            </a:endParaRPr>
          </a:p>
        </p:txBody>
      </p:sp>
      <p:sp>
        <p:nvSpPr>
          <p:cNvPr id="6" name="Content Placeholder 5"/>
          <p:cNvSpPr>
            <a:spLocks noGrp="1"/>
          </p:cNvSpPr>
          <p:nvPr>
            <p:ph idx="1"/>
          </p:nvPr>
        </p:nvSpPr>
        <p:spPr>
          <a:xfrm>
            <a:off x="677334" y="1771693"/>
            <a:ext cx="9381066" cy="3880773"/>
          </a:xfrm>
        </p:spPr>
        <p:txBody>
          <a:bodyPr>
            <a:normAutofit/>
          </a:bodyPr>
          <a:lstStyle/>
          <a:p>
            <a:r>
              <a:rPr lang="zh-CN" altLang="en-US" sz="2000" dirty="0">
                <a:latin typeface="Futura Medium" charset="0"/>
                <a:ea typeface="Futura Medium" charset="0"/>
                <a:cs typeface="Futura Medium" charset="0"/>
              </a:rPr>
              <a:t>即使一条语句或表达式在语法上是正确的，当试图执行它时也可能会引发错误</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r>
              <a:rPr lang="zh-CN" altLang="en-US" sz="2000" dirty="0" smtClean="0">
                <a:latin typeface="Futura Medium" charset="0"/>
                <a:ea typeface="Futura Medium" charset="0"/>
                <a:cs typeface="Futura Medium" charset="0"/>
              </a:rPr>
              <a:t>运行期</a:t>
            </a:r>
            <a:r>
              <a:rPr lang="zh-CN" altLang="en-US" sz="2000" dirty="0">
                <a:latin typeface="Futura Medium" charset="0"/>
                <a:ea typeface="Futura Medium" charset="0"/>
                <a:cs typeface="Futura Medium" charset="0"/>
              </a:rPr>
              <a:t>检测到的错误</a:t>
            </a:r>
            <a:r>
              <a:rPr lang="zh-CN" altLang="en-US" sz="2000" dirty="0" smtClean="0">
                <a:latin typeface="Futura Medium" charset="0"/>
                <a:ea typeface="Futura Medium" charset="0"/>
                <a:cs typeface="Futura Medium" charset="0"/>
              </a:rPr>
              <a:t>称为</a:t>
            </a:r>
            <a:r>
              <a:rPr lang="zh-CN" altLang="en-US" sz="2400" b="1" dirty="0" smtClean="0">
                <a:solidFill>
                  <a:srgbClr val="FF0000"/>
                </a:solidFill>
                <a:latin typeface="Futura Medium" charset="0"/>
                <a:ea typeface="Futura Medium" charset="0"/>
                <a:cs typeface="Futura Medium" charset="0"/>
              </a:rPr>
              <a:t>异常</a:t>
            </a:r>
            <a:r>
              <a:rPr lang="zh-CN" altLang="en-US" sz="2000" dirty="0">
                <a:latin typeface="Futura Medium" charset="0"/>
                <a:ea typeface="Futura Medium" charset="0"/>
                <a:cs typeface="Futura Medium" charset="0"/>
              </a:rPr>
              <a:t>，并且程序不会无条件的</a:t>
            </a:r>
            <a:r>
              <a:rPr lang="zh-CN" altLang="en-US" sz="2000" dirty="0" smtClean="0">
                <a:latin typeface="Futura Medium" charset="0"/>
                <a:ea typeface="Futura Medium" charset="0"/>
                <a:cs typeface="Futura Medium" charset="0"/>
              </a:rPr>
              <a:t>崩溃。大多数</a:t>
            </a:r>
            <a:r>
              <a:rPr lang="zh-CN" altLang="en-US" sz="2000" dirty="0">
                <a:latin typeface="Futura Medium" charset="0"/>
                <a:ea typeface="Futura Medium" charset="0"/>
                <a:cs typeface="Futura Medium" charset="0"/>
              </a:rPr>
              <a:t>异常都不会被程序处理</a:t>
            </a:r>
            <a:r>
              <a:rPr lang="zh-CN" altLang="en-US" sz="2000" dirty="0" smtClean="0">
                <a:latin typeface="Futura Medium" charset="0"/>
                <a:ea typeface="Futura Medium" charset="0"/>
                <a:cs typeface="Futura Medium" charset="0"/>
              </a:rPr>
              <a:t>，如下所示最终</a:t>
            </a:r>
            <a:r>
              <a:rPr lang="zh-CN" altLang="en-US" sz="2000" dirty="0">
                <a:latin typeface="Futura Medium" charset="0"/>
                <a:ea typeface="Futura Medium" charset="0"/>
                <a:cs typeface="Futura Medium" charset="0"/>
              </a:rPr>
              <a:t>会产生一个错误信息</a:t>
            </a:r>
            <a:r>
              <a:rPr lang="en-US" altLang="zh-CN" sz="2000" dirty="0">
                <a:latin typeface="Futura Medium" charset="0"/>
                <a:ea typeface="Futura Medium" charset="0"/>
                <a:cs typeface="Futura Medium" charset="0"/>
              </a:rPr>
              <a:t>:</a:t>
            </a:r>
            <a:endParaRPr lang="en-US" sz="2000" dirty="0">
              <a:latin typeface="Futura Medium" charset="0"/>
              <a:ea typeface="Futura Medium" charset="0"/>
              <a:cs typeface="Futura Medium" charset="0"/>
            </a:endParaRPr>
          </a:p>
        </p:txBody>
      </p:sp>
      <p:pic>
        <p:nvPicPr>
          <p:cNvPr id="7" name="Picture 6"/>
          <p:cNvPicPr>
            <a:picLocks noChangeAspect="1"/>
          </p:cNvPicPr>
          <p:nvPr/>
        </p:nvPicPr>
        <p:blipFill>
          <a:blip r:embed="rId2"/>
          <a:stretch>
            <a:fillRect/>
          </a:stretch>
        </p:blipFill>
        <p:spPr>
          <a:xfrm>
            <a:off x="1458273" y="2980279"/>
            <a:ext cx="6124005" cy="3231390"/>
          </a:xfrm>
          <a:prstGeom prst="rect">
            <a:avLst/>
          </a:prstGeom>
        </p:spPr>
      </p:pic>
      <p:sp>
        <p:nvSpPr>
          <p:cNvPr id="3" name="Rectangle 2"/>
          <p:cNvSpPr/>
          <p:nvPr/>
        </p:nvSpPr>
        <p:spPr>
          <a:xfrm>
            <a:off x="3178002" y="6211669"/>
            <a:ext cx="6096000" cy="646331"/>
          </a:xfrm>
          <a:prstGeom prst="rect">
            <a:avLst/>
          </a:prstGeom>
        </p:spPr>
        <p:txBody>
          <a:bodyPr>
            <a:spAutoFit/>
          </a:bodyPr>
          <a:lstStyle/>
          <a:p>
            <a:r>
              <a:rPr lang="en-US" dirty="0">
                <a:solidFill>
                  <a:srgbClr val="FF0000"/>
                </a:solidFill>
                <a:latin typeface="Futura Medium" charset="0"/>
                <a:ea typeface="Futura Medium" charset="0"/>
                <a:cs typeface="Futura Medium" charset="0"/>
              </a:rPr>
              <a:t>示例中的异常分别为 零除错误（ </a:t>
            </a:r>
            <a:r>
              <a:rPr lang="en-US" dirty="0">
                <a:solidFill>
                  <a:srgbClr val="FF0000"/>
                </a:solidFill>
                <a:latin typeface="Futura Medium" charset="0"/>
                <a:ea typeface="Futura Medium" charset="0"/>
                <a:cs typeface="Futura Medium" charset="0"/>
                <a:hlinkClick r:id="rId3"/>
              </a:rPr>
              <a:t>ZeroDivisionError</a:t>
            </a:r>
            <a:r>
              <a:rPr lang="en-US" dirty="0">
                <a:solidFill>
                  <a:srgbClr val="FF0000"/>
                </a:solidFill>
                <a:latin typeface="Futura Medium" charset="0"/>
                <a:ea typeface="Futura Medium" charset="0"/>
                <a:cs typeface="Futura Medium" charset="0"/>
              </a:rPr>
              <a:t> ） ，命名错误（ </a:t>
            </a:r>
            <a:r>
              <a:rPr lang="en-US" dirty="0">
                <a:solidFill>
                  <a:srgbClr val="FF0000"/>
                </a:solidFill>
                <a:latin typeface="Futura Medium" charset="0"/>
                <a:ea typeface="Futura Medium" charset="0"/>
                <a:cs typeface="Futura Medium" charset="0"/>
                <a:hlinkClick r:id="rId4"/>
              </a:rPr>
              <a:t>NameError</a:t>
            </a:r>
            <a:r>
              <a:rPr lang="en-US" dirty="0">
                <a:solidFill>
                  <a:srgbClr val="FF0000"/>
                </a:solidFill>
                <a:latin typeface="Futura Medium" charset="0"/>
                <a:ea typeface="Futura Medium" charset="0"/>
                <a:cs typeface="Futura Medium" charset="0"/>
              </a:rPr>
              <a:t>） 和 类型错误（ </a:t>
            </a:r>
            <a:r>
              <a:rPr lang="en-US" dirty="0">
                <a:solidFill>
                  <a:srgbClr val="FF0000"/>
                </a:solidFill>
                <a:latin typeface="Futura Medium" charset="0"/>
                <a:ea typeface="Futura Medium" charset="0"/>
                <a:cs typeface="Futura Medium" charset="0"/>
                <a:hlinkClick r:id="rId5"/>
              </a:rPr>
              <a:t>TypeError</a:t>
            </a:r>
            <a:r>
              <a:rPr lang="en-US" dirty="0">
                <a:solidFill>
                  <a:srgbClr val="FF0000"/>
                </a:solidFill>
                <a:latin typeface="Futura Medium" charset="0"/>
                <a:ea typeface="Futura Medium" charset="0"/>
                <a:cs typeface="Futura Medium" charset="0"/>
              </a:rPr>
              <a:t> ）。</a:t>
            </a:r>
          </a:p>
        </p:txBody>
      </p:sp>
    </p:spTree>
    <p:extLst>
      <p:ext uri="{BB962C8B-B14F-4D97-AF65-F5344CB8AC3E}">
        <p14:creationId xmlns:p14="http://schemas.microsoft.com/office/powerpoint/2010/main" val="1621499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err="1">
                <a:latin typeface="Futura Medium" charset="0"/>
                <a:ea typeface="Futura Medium" charset="0"/>
                <a:cs typeface="Futura Medium" charset="0"/>
              </a:rPr>
              <a:t>Python</a:t>
            </a:r>
            <a:r>
              <a:rPr lang="en-US" sz="4000" dirty="0" err="1" smtClean="0">
                <a:latin typeface="Futura Medium" charset="0"/>
                <a:ea typeface="Futura Medium" charset="0"/>
                <a:cs typeface="Futura Medium" charset="0"/>
              </a:rPr>
              <a:t>异常类</a:t>
            </a:r>
            <a:endParaRPr lang="en-US" sz="4000" dirty="0">
              <a:latin typeface="Futura Medium" charset="0"/>
              <a:ea typeface="Futura Medium" charset="0"/>
              <a:cs typeface="Futura Medium" charset="0"/>
            </a:endParaRPr>
          </a:p>
        </p:txBody>
      </p:sp>
      <p:pic>
        <p:nvPicPr>
          <p:cNvPr id="4" name="Content Placeholder 3"/>
          <p:cNvPicPr>
            <a:picLocks noGrp="1" noChangeAspect="1"/>
          </p:cNvPicPr>
          <p:nvPr>
            <p:ph idx="1"/>
          </p:nvPr>
        </p:nvPicPr>
        <p:blipFill>
          <a:blip r:embed="rId2"/>
          <a:stretch>
            <a:fillRect/>
          </a:stretch>
        </p:blipFill>
        <p:spPr>
          <a:xfrm>
            <a:off x="677334" y="2421544"/>
            <a:ext cx="7885632" cy="3979256"/>
          </a:xfrm>
          <a:prstGeom prst="rect">
            <a:avLst/>
          </a:prstGeom>
        </p:spPr>
      </p:pic>
    </p:spTree>
    <p:extLst>
      <p:ext uri="{BB962C8B-B14F-4D97-AF65-F5344CB8AC3E}">
        <p14:creationId xmlns:p14="http://schemas.microsoft.com/office/powerpoint/2010/main" val="19566970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smtClean="0">
                <a:latin typeface="Futura Medium" charset="0"/>
                <a:ea typeface="Futura Medium" charset="0"/>
                <a:cs typeface="Futura Medium" charset="0"/>
              </a:rPr>
              <a:t>异常处理：示例</a:t>
            </a:r>
            <a:endParaRPr lang="en-US" sz="4000" dirty="0">
              <a:latin typeface="Futura Medium" charset="0"/>
              <a:ea typeface="Futura Medium" charset="0"/>
              <a:cs typeface="Futura Medium" charset="0"/>
            </a:endParaRPr>
          </a:p>
        </p:txBody>
      </p:sp>
      <p:pic>
        <p:nvPicPr>
          <p:cNvPr id="4" name="Picture 3"/>
          <p:cNvPicPr>
            <a:picLocks noChangeAspect="1"/>
          </p:cNvPicPr>
          <p:nvPr/>
        </p:nvPicPr>
        <p:blipFill>
          <a:blip r:embed="rId3"/>
          <a:stretch>
            <a:fillRect/>
          </a:stretch>
        </p:blipFill>
        <p:spPr>
          <a:xfrm>
            <a:off x="677334" y="1930400"/>
            <a:ext cx="8928100" cy="2019300"/>
          </a:xfrm>
          <a:prstGeom prst="rect">
            <a:avLst/>
          </a:prstGeom>
        </p:spPr>
      </p:pic>
      <p:sp>
        <p:nvSpPr>
          <p:cNvPr id="5" name="Rectangle 4"/>
          <p:cNvSpPr/>
          <p:nvPr/>
        </p:nvSpPr>
        <p:spPr>
          <a:xfrm>
            <a:off x="3178002" y="4347170"/>
            <a:ext cx="6096000" cy="923330"/>
          </a:xfrm>
          <a:prstGeom prst="rect">
            <a:avLst/>
          </a:prstGeom>
        </p:spPr>
        <p:txBody>
          <a:bodyPr>
            <a:spAutoFit/>
          </a:bodyPr>
          <a:lstStyle/>
          <a:p>
            <a:r>
              <a:rPr lang="zh-CN" altLang="en-US" dirty="0">
                <a:solidFill>
                  <a:srgbClr val="FF0000"/>
                </a:solidFill>
                <a:latin typeface="Futura Condensed Medium" charset="0"/>
                <a:ea typeface="Futura Condensed Medium" charset="0"/>
                <a:cs typeface="Futura Condensed Medium" charset="0"/>
              </a:rPr>
              <a:t>它会一直要求用户输入，直到输入一个合法的整数为止，但允许用户中断这个程序（使用 </a:t>
            </a:r>
            <a:r>
              <a:rPr lang="en-US" altLang="zh-CN" dirty="0">
                <a:solidFill>
                  <a:srgbClr val="FF0000"/>
                </a:solidFill>
                <a:latin typeface="Futura Condensed Medium" charset="0"/>
                <a:ea typeface="Futura Condensed Medium" charset="0"/>
                <a:cs typeface="Futura Condensed Medium" charset="0"/>
              </a:rPr>
              <a:t>Control-C</a:t>
            </a:r>
            <a:r>
              <a:rPr lang="zh-CN" altLang="en-US" dirty="0">
                <a:solidFill>
                  <a:srgbClr val="FF0000"/>
                </a:solidFill>
                <a:latin typeface="Futura Condensed Medium" charset="0"/>
                <a:ea typeface="Futura Condensed Medium" charset="0"/>
                <a:cs typeface="Futura Condensed Medium" charset="0"/>
              </a:rPr>
              <a:t> 或系统支持的任何方法）。</a:t>
            </a:r>
            <a:endParaRPr lang="en-US" dirty="0">
              <a:solidFill>
                <a:srgbClr val="FF0000"/>
              </a:solidFill>
              <a:latin typeface="Futura Condensed Medium" charset="0"/>
              <a:ea typeface="Futura Condensed Medium" charset="0"/>
              <a:cs typeface="Futura Condensed Medium" charset="0"/>
            </a:endParaRPr>
          </a:p>
        </p:txBody>
      </p:sp>
    </p:spTree>
    <p:extLst>
      <p:ext uri="{BB962C8B-B14F-4D97-AF65-F5344CB8AC3E}">
        <p14:creationId xmlns:p14="http://schemas.microsoft.com/office/powerpoint/2010/main" val="17107668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smtClean="0">
                <a:latin typeface="Futura Medium" charset="0"/>
                <a:ea typeface="Futura Medium" charset="0"/>
                <a:cs typeface="Futura Medium" charset="0"/>
              </a:rPr>
              <a:t>异常处理：</a:t>
            </a:r>
            <a:r>
              <a:rPr lang="en-US" altLang="zh-CN" sz="4000" dirty="0" smtClean="0">
                <a:latin typeface="Futura Medium" charset="0"/>
                <a:ea typeface="Futura Medium" charset="0"/>
                <a:cs typeface="Futura Medium" charset="0"/>
              </a:rPr>
              <a:t>Try</a:t>
            </a:r>
            <a:r>
              <a:rPr lang="zh-CN" altLang="en-US" sz="4000" dirty="0" smtClean="0">
                <a:latin typeface="Futura Medium" charset="0"/>
                <a:ea typeface="Futura Medium" charset="0"/>
                <a:cs typeface="Futura Medium" charset="0"/>
              </a:rPr>
              <a:t>语句</a:t>
            </a:r>
            <a:endParaRPr lang="en-US" sz="4000" dirty="0">
              <a:latin typeface="Futura Medium" charset="0"/>
              <a:ea typeface="Futura Medium" charset="0"/>
              <a:cs typeface="Futura Medium" charset="0"/>
            </a:endParaRPr>
          </a:p>
        </p:txBody>
      </p:sp>
      <p:sp>
        <p:nvSpPr>
          <p:cNvPr id="3" name="Content Placeholder 2"/>
          <p:cNvSpPr>
            <a:spLocks noGrp="1"/>
          </p:cNvSpPr>
          <p:nvPr>
            <p:ph idx="1"/>
          </p:nvPr>
        </p:nvSpPr>
        <p:spPr>
          <a:xfrm>
            <a:off x="677334" y="1930400"/>
            <a:ext cx="8596668" cy="3880773"/>
          </a:xfrm>
        </p:spPr>
        <p:txBody>
          <a:bodyPr>
            <a:normAutofit/>
          </a:bodyPr>
          <a:lstStyle/>
          <a:p>
            <a:r>
              <a:rPr lang="en-US" altLang="zh-CN" sz="2400" dirty="0">
                <a:latin typeface="Futura Medium" charset="0"/>
                <a:ea typeface="Futura Medium" charset="0"/>
                <a:cs typeface="Futura Medium" charset="0"/>
              </a:rPr>
              <a:t>try</a:t>
            </a:r>
            <a:r>
              <a:rPr lang="zh-CN" altLang="en-US" sz="2400" dirty="0">
                <a:latin typeface="Futura Medium" charset="0"/>
                <a:ea typeface="Futura Medium" charset="0"/>
                <a:cs typeface="Futura Medium" charset="0"/>
              </a:rPr>
              <a:t> 语句按如下方式</a:t>
            </a:r>
            <a:r>
              <a:rPr lang="zh-CN" altLang="en-US" sz="2400" dirty="0" smtClean="0">
                <a:latin typeface="Futura Medium" charset="0"/>
                <a:ea typeface="Futura Medium" charset="0"/>
                <a:cs typeface="Futura Medium" charset="0"/>
              </a:rPr>
              <a:t>工作</a:t>
            </a:r>
            <a:endParaRPr lang="en-US" altLang="zh-CN" sz="2400" dirty="0" smtClean="0">
              <a:latin typeface="Futura Medium" charset="0"/>
              <a:ea typeface="Futura Medium" charset="0"/>
              <a:cs typeface="Futura Medium" charset="0"/>
            </a:endParaRPr>
          </a:p>
          <a:p>
            <a:pPr lvl="1">
              <a:buFont typeface="Courier New" charset="0"/>
              <a:buChar char="o"/>
            </a:pPr>
            <a:r>
              <a:rPr lang="zh-CN" altLang="en-US" sz="1800" dirty="0" smtClean="0">
                <a:latin typeface="Futura Medium" charset="0"/>
                <a:ea typeface="Futura Medium" charset="0"/>
                <a:cs typeface="Futura Medium" charset="0"/>
              </a:rPr>
              <a:t>首先</a:t>
            </a:r>
            <a:r>
              <a:rPr lang="zh-CN" altLang="en-US" sz="1800" dirty="0">
                <a:latin typeface="Futura Medium" charset="0"/>
                <a:ea typeface="Futura Medium" charset="0"/>
                <a:cs typeface="Futura Medium" charset="0"/>
              </a:rPr>
              <a:t>，执行 </a:t>
            </a:r>
            <a:r>
              <a:rPr lang="en-US" altLang="zh-CN" sz="1800" i="1" dirty="0">
                <a:latin typeface="Futura Medium" charset="0"/>
                <a:ea typeface="Futura Medium" charset="0"/>
                <a:cs typeface="Futura Medium" charset="0"/>
              </a:rPr>
              <a:t>try</a:t>
            </a:r>
            <a:r>
              <a:rPr lang="zh-CN" altLang="en-US" sz="1800" dirty="0">
                <a:latin typeface="Futura Medium" charset="0"/>
                <a:ea typeface="Futura Medium" charset="0"/>
                <a:cs typeface="Futura Medium" charset="0"/>
              </a:rPr>
              <a:t> 子句 （在 </a:t>
            </a:r>
            <a:r>
              <a:rPr lang="en-US" altLang="zh-CN" sz="1800" dirty="0">
                <a:latin typeface="Futura Medium" charset="0"/>
                <a:ea typeface="Futura Medium" charset="0"/>
                <a:cs typeface="Futura Medium" charset="0"/>
              </a:rPr>
              <a:t>try</a:t>
            </a:r>
            <a:r>
              <a:rPr lang="zh-CN" altLang="en-US" sz="1800" dirty="0">
                <a:latin typeface="Futura Medium" charset="0"/>
                <a:ea typeface="Futura Medium" charset="0"/>
                <a:cs typeface="Futura Medium" charset="0"/>
              </a:rPr>
              <a:t> 和 </a:t>
            </a:r>
            <a:r>
              <a:rPr lang="en-US" altLang="zh-CN" sz="1800" dirty="0">
                <a:latin typeface="Futura Medium" charset="0"/>
                <a:ea typeface="Futura Medium" charset="0"/>
                <a:cs typeface="Futura Medium" charset="0"/>
              </a:rPr>
              <a:t>except</a:t>
            </a:r>
            <a:r>
              <a:rPr lang="zh-CN" altLang="en-US" sz="1800" dirty="0">
                <a:latin typeface="Futura Medium" charset="0"/>
                <a:ea typeface="Futura Medium" charset="0"/>
                <a:cs typeface="Futura Medium" charset="0"/>
              </a:rPr>
              <a:t> 关键字之间的部分）。</a:t>
            </a:r>
          </a:p>
          <a:p>
            <a:pPr lvl="1">
              <a:buFont typeface="Courier New" charset="0"/>
              <a:buChar char="o"/>
            </a:pPr>
            <a:r>
              <a:rPr lang="zh-CN" altLang="en-US" sz="1800" dirty="0">
                <a:latin typeface="Futura Medium" charset="0"/>
                <a:ea typeface="Futura Medium" charset="0"/>
                <a:cs typeface="Futura Medium" charset="0"/>
              </a:rPr>
              <a:t>如果没有异常发生， </a:t>
            </a:r>
            <a:r>
              <a:rPr lang="en-US" altLang="zh-CN" sz="1800" i="1" dirty="0">
                <a:latin typeface="Futura Medium" charset="0"/>
                <a:ea typeface="Futura Medium" charset="0"/>
                <a:cs typeface="Futura Medium" charset="0"/>
              </a:rPr>
              <a:t>except</a:t>
            </a:r>
            <a:r>
              <a:rPr lang="zh-CN" altLang="en-US" sz="1800" dirty="0">
                <a:latin typeface="Futura Medium" charset="0"/>
                <a:ea typeface="Futura Medium" charset="0"/>
                <a:cs typeface="Futura Medium" charset="0"/>
              </a:rPr>
              <a:t> 子句 在 </a:t>
            </a:r>
            <a:r>
              <a:rPr lang="en-US" altLang="zh-CN" sz="1800" dirty="0">
                <a:latin typeface="Futura Medium" charset="0"/>
                <a:ea typeface="Futura Medium" charset="0"/>
                <a:cs typeface="Futura Medium" charset="0"/>
              </a:rPr>
              <a:t>try</a:t>
            </a:r>
            <a:r>
              <a:rPr lang="zh-CN" altLang="en-US" sz="1800" dirty="0">
                <a:latin typeface="Futura Medium" charset="0"/>
                <a:ea typeface="Futura Medium" charset="0"/>
                <a:cs typeface="Futura Medium" charset="0"/>
              </a:rPr>
              <a:t> 语句执行完毕后就被忽略了。</a:t>
            </a:r>
          </a:p>
          <a:p>
            <a:pPr lvl="1">
              <a:buFont typeface="Courier New" charset="0"/>
              <a:buChar char="o"/>
            </a:pPr>
            <a:r>
              <a:rPr lang="zh-CN" altLang="en-US" sz="1800" dirty="0">
                <a:latin typeface="Futura Medium" charset="0"/>
                <a:ea typeface="Futura Medium" charset="0"/>
                <a:cs typeface="Futura Medium" charset="0"/>
              </a:rPr>
              <a:t>如果在 </a:t>
            </a:r>
            <a:r>
              <a:rPr lang="en-US" altLang="zh-CN" sz="1800" dirty="0">
                <a:latin typeface="Futura Medium" charset="0"/>
                <a:ea typeface="Futura Medium" charset="0"/>
                <a:cs typeface="Futura Medium" charset="0"/>
              </a:rPr>
              <a:t>try </a:t>
            </a:r>
            <a:r>
              <a:rPr lang="zh-CN" altLang="en-US" sz="1800" dirty="0">
                <a:latin typeface="Futura Medium" charset="0"/>
                <a:ea typeface="Futura Medium" charset="0"/>
                <a:cs typeface="Futura Medium" charset="0"/>
              </a:rPr>
              <a:t>子句执行过程中发生了异常，那么该子句其余的部分就会被忽略。</a:t>
            </a:r>
          </a:p>
          <a:p>
            <a:pPr lvl="1">
              <a:buFont typeface="Courier New" charset="0"/>
              <a:buChar char="o"/>
            </a:pPr>
            <a:r>
              <a:rPr lang="zh-CN" altLang="en-US" sz="1800" dirty="0">
                <a:latin typeface="Futura Medium" charset="0"/>
                <a:ea typeface="Futura Medium" charset="0"/>
                <a:cs typeface="Futura Medium" charset="0"/>
              </a:rPr>
              <a:t>如果异常匹配于 </a:t>
            </a:r>
            <a:r>
              <a:rPr lang="en-US" altLang="zh-CN" sz="1800" dirty="0">
                <a:latin typeface="Futura Medium" charset="0"/>
                <a:ea typeface="Futura Medium" charset="0"/>
                <a:cs typeface="Futura Medium" charset="0"/>
              </a:rPr>
              <a:t>except</a:t>
            </a:r>
            <a:r>
              <a:rPr lang="zh-CN" altLang="en-US" sz="1800" dirty="0">
                <a:latin typeface="Futura Medium" charset="0"/>
                <a:ea typeface="Futura Medium" charset="0"/>
                <a:cs typeface="Futura Medium" charset="0"/>
              </a:rPr>
              <a:t> 关键字后面指定的异常类型，就执行对应的</a:t>
            </a:r>
            <a:r>
              <a:rPr lang="en-US" altLang="zh-CN" sz="1800" dirty="0">
                <a:latin typeface="Futura Medium" charset="0"/>
                <a:ea typeface="Futura Medium" charset="0"/>
                <a:cs typeface="Futura Medium" charset="0"/>
              </a:rPr>
              <a:t>except</a:t>
            </a:r>
            <a:r>
              <a:rPr lang="zh-CN" altLang="en-US" sz="1800" dirty="0">
                <a:latin typeface="Futura Medium" charset="0"/>
                <a:ea typeface="Futura Medium" charset="0"/>
                <a:cs typeface="Futura Medium" charset="0"/>
              </a:rPr>
              <a:t>子句。然后继续执行 </a:t>
            </a:r>
            <a:r>
              <a:rPr lang="en-US" altLang="zh-CN" sz="1800" dirty="0">
                <a:latin typeface="Futura Medium" charset="0"/>
                <a:ea typeface="Futura Medium" charset="0"/>
                <a:cs typeface="Futura Medium" charset="0"/>
              </a:rPr>
              <a:t>try</a:t>
            </a:r>
            <a:r>
              <a:rPr lang="zh-CN" altLang="en-US" sz="1800" dirty="0">
                <a:latin typeface="Futura Medium" charset="0"/>
                <a:ea typeface="Futura Medium" charset="0"/>
                <a:cs typeface="Futura Medium" charset="0"/>
              </a:rPr>
              <a:t> 语句之后的代码。</a:t>
            </a:r>
          </a:p>
          <a:p>
            <a:pPr lvl="1">
              <a:buFont typeface="Courier New" charset="0"/>
              <a:buChar char="o"/>
            </a:pPr>
            <a:r>
              <a:rPr lang="zh-CN" altLang="en-US" sz="1800" dirty="0">
                <a:latin typeface="Futura Medium" charset="0"/>
                <a:ea typeface="Futura Medium" charset="0"/>
                <a:cs typeface="Futura Medium" charset="0"/>
              </a:rPr>
              <a:t>如果发生了一个异常，在 </a:t>
            </a:r>
            <a:r>
              <a:rPr lang="en-US" altLang="zh-CN" sz="1800" dirty="0">
                <a:latin typeface="Futura Medium" charset="0"/>
                <a:ea typeface="Futura Medium" charset="0"/>
                <a:cs typeface="Futura Medium" charset="0"/>
              </a:rPr>
              <a:t>except</a:t>
            </a:r>
            <a:r>
              <a:rPr lang="zh-CN" altLang="en-US" sz="1800" dirty="0">
                <a:latin typeface="Futura Medium" charset="0"/>
                <a:ea typeface="Futura Medium" charset="0"/>
                <a:cs typeface="Futura Medium" charset="0"/>
              </a:rPr>
              <a:t> 子句中没有与之匹配的分支，它就会传递到上一级 </a:t>
            </a:r>
            <a:r>
              <a:rPr lang="en-US" altLang="zh-CN" sz="1800" dirty="0">
                <a:latin typeface="Futura Medium" charset="0"/>
                <a:ea typeface="Futura Medium" charset="0"/>
                <a:cs typeface="Futura Medium" charset="0"/>
              </a:rPr>
              <a:t>try</a:t>
            </a:r>
            <a:r>
              <a:rPr lang="zh-CN" altLang="en-US" sz="1800" dirty="0">
                <a:latin typeface="Futura Medium" charset="0"/>
                <a:ea typeface="Futura Medium" charset="0"/>
                <a:cs typeface="Futura Medium" charset="0"/>
              </a:rPr>
              <a:t> 语句中。</a:t>
            </a:r>
          </a:p>
          <a:p>
            <a:pPr lvl="1">
              <a:buFont typeface="Courier New" charset="0"/>
              <a:buChar char="o"/>
            </a:pPr>
            <a:r>
              <a:rPr lang="zh-CN" altLang="en-US" sz="1800" dirty="0">
                <a:latin typeface="Futura Medium" charset="0"/>
                <a:ea typeface="Futura Medium" charset="0"/>
                <a:cs typeface="Futura Medium" charset="0"/>
              </a:rPr>
              <a:t>如果最终仍找不到对应的处理语句，它就成为一个 </a:t>
            </a:r>
            <a:r>
              <a:rPr lang="zh-CN" altLang="en-US" sz="1800" i="1" dirty="0">
                <a:latin typeface="Futura Medium" charset="0"/>
                <a:ea typeface="Futura Medium" charset="0"/>
                <a:cs typeface="Futura Medium" charset="0"/>
              </a:rPr>
              <a:t>未处理异常</a:t>
            </a:r>
            <a:r>
              <a:rPr lang="zh-CN" altLang="en-US" sz="1800" dirty="0">
                <a:latin typeface="Futura Medium" charset="0"/>
                <a:ea typeface="Futura Medium" charset="0"/>
                <a:cs typeface="Futura Medium" charset="0"/>
              </a:rPr>
              <a:t>，终止程序运行，显示提示信息。</a:t>
            </a:r>
          </a:p>
          <a:p>
            <a:pPr lvl="1"/>
            <a:endParaRPr lang="en-US" sz="1800" dirty="0">
              <a:latin typeface="Futura Medium" charset="0"/>
              <a:ea typeface="Futura Medium" charset="0"/>
              <a:cs typeface="Futura Medium" charset="0"/>
            </a:endParaRPr>
          </a:p>
        </p:txBody>
      </p:sp>
    </p:spTree>
    <p:extLst>
      <p:ext uri="{BB962C8B-B14F-4D97-AF65-F5344CB8AC3E}">
        <p14:creationId xmlns:p14="http://schemas.microsoft.com/office/powerpoint/2010/main" val="519887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smtClean="0"/>
              <a:t>异常处理注意事项</a:t>
            </a:r>
            <a:r>
              <a:rPr lang="en-US" altLang="zh-CN" sz="4000" dirty="0" smtClean="0"/>
              <a:t>(</a:t>
            </a:r>
            <a:r>
              <a:rPr lang="zh-CN" altLang="en-US" sz="4000" dirty="0" smtClean="0"/>
              <a:t>异常捕获</a:t>
            </a:r>
            <a:r>
              <a:rPr lang="en-US" altLang="zh-CN" sz="4000" dirty="0" smtClean="0"/>
              <a:t>)</a:t>
            </a:r>
            <a:endParaRPr lang="en-US" sz="4000" dirty="0"/>
          </a:p>
        </p:txBody>
      </p:sp>
      <p:sp>
        <p:nvSpPr>
          <p:cNvPr id="3" name="Content Placeholder 2"/>
          <p:cNvSpPr>
            <a:spLocks noGrp="1"/>
          </p:cNvSpPr>
          <p:nvPr>
            <p:ph idx="1"/>
          </p:nvPr>
        </p:nvSpPr>
        <p:spPr/>
        <p:txBody>
          <a:bodyPr>
            <a:normAutofit/>
          </a:bodyPr>
          <a:lstStyle/>
          <a:p>
            <a:r>
              <a:rPr lang="zh-CN" altLang="en-US" sz="2000" dirty="0" smtClean="0">
                <a:latin typeface="Futura Medium" charset="0"/>
                <a:ea typeface="Futura Medium" charset="0"/>
                <a:cs typeface="Futura Medium" charset="0"/>
              </a:rPr>
              <a:t>最后</a:t>
            </a:r>
            <a:r>
              <a:rPr lang="zh-CN" altLang="en-US" sz="2000" dirty="0">
                <a:latin typeface="Futura Medium" charset="0"/>
                <a:ea typeface="Futura Medium" charset="0"/>
                <a:cs typeface="Futura Medium" charset="0"/>
              </a:rPr>
              <a:t>一个 </a:t>
            </a:r>
            <a:r>
              <a:rPr lang="en-US" altLang="zh-CN" sz="2000" dirty="0">
                <a:latin typeface="Futura Medium" charset="0"/>
                <a:ea typeface="Futura Medium" charset="0"/>
                <a:cs typeface="Futura Medium" charset="0"/>
              </a:rPr>
              <a:t>except </a:t>
            </a:r>
            <a:r>
              <a:rPr lang="zh-CN" altLang="en-US" sz="2000" dirty="0">
                <a:latin typeface="Futura Medium" charset="0"/>
                <a:ea typeface="Futura Medium" charset="0"/>
                <a:cs typeface="Futura Medium" charset="0"/>
              </a:rPr>
              <a:t>子句可以省略异常名称，以作为通配符使用。你需要慎用此法，因为它会轻易隐藏一个实际的程序错误</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r>
              <a:rPr lang="en-US" altLang="zh-CN" sz="2000" dirty="0">
                <a:latin typeface="Futura Medium" charset="0"/>
                <a:ea typeface="Futura Medium" charset="0"/>
                <a:cs typeface="Futura Medium" charset="0"/>
              </a:rPr>
              <a:t>try</a:t>
            </a:r>
            <a:r>
              <a:rPr lang="zh-CN" altLang="en-US" sz="2000" dirty="0">
                <a:latin typeface="Futura Medium" charset="0"/>
                <a:ea typeface="Futura Medium" charset="0"/>
                <a:cs typeface="Futura Medium" charset="0"/>
              </a:rPr>
              <a:t> </a:t>
            </a:r>
            <a:r>
              <a:rPr lang="en-US" altLang="zh-CN" sz="2000" dirty="0">
                <a:latin typeface="Futura Medium" charset="0"/>
                <a:ea typeface="Futura Medium" charset="0"/>
                <a:cs typeface="Futura Medium" charset="0"/>
              </a:rPr>
              <a:t>… except</a:t>
            </a:r>
            <a:r>
              <a:rPr lang="zh-CN" altLang="en-US" sz="2000" dirty="0">
                <a:latin typeface="Futura Medium" charset="0"/>
                <a:ea typeface="Futura Medium" charset="0"/>
                <a:cs typeface="Futura Medium" charset="0"/>
              </a:rPr>
              <a:t> 语句可以带有一个 </a:t>
            </a:r>
            <a:r>
              <a:rPr lang="en-US" altLang="zh-CN" sz="2000" i="1" dirty="0">
                <a:latin typeface="Futura Medium" charset="0"/>
                <a:ea typeface="Futura Medium" charset="0"/>
                <a:cs typeface="Futura Medium" charset="0"/>
              </a:rPr>
              <a:t>else</a:t>
            </a:r>
            <a:r>
              <a:rPr lang="zh-CN" altLang="en-US" sz="2000" i="1" dirty="0">
                <a:latin typeface="Futura Medium" charset="0"/>
                <a:ea typeface="Futura Medium" charset="0"/>
                <a:cs typeface="Futura Medium" charset="0"/>
              </a:rPr>
              <a:t>子句</a:t>
            </a:r>
            <a:r>
              <a:rPr lang="zh-CN" altLang="en-US" sz="2000" dirty="0">
                <a:latin typeface="Futura Medium" charset="0"/>
                <a:ea typeface="Futura Medium" charset="0"/>
                <a:cs typeface="Futura Medium" charset="0"/>
              </a:rPr>
              <a:t>，该子句只能出现在所有 </a:t>
            </a:r>
            <a:r>
              <a:rPr lang="en-US" altLang="zh-CN" sz="2000" dirty="0">
                <a:latin typeface="Futura Medium" charset="0"/>
                <a:ea typeface="Futura Medium" charset="0"/>
                <a:cs typeface="Futura Medium" charset="0"/>
              </a:rPr>
              <a:t>except </a:t>
            </a:r>
            <a:r>
              <a:rPr lang="zh-CN" altLang="en-US" sz="2000" dirty="0">
                <a:latin typeface="Futura Medium" charset="0"/>
                <a:ea typeface="Futura Medium" charset="0"/>
                <a:cs typeface="Futura Medium" charset="0"/>
              </a:rPr>
              <a:t>子句之后。当 </a:t>
            </a:r>
            <a:r>
              <a:rPr lang="en-US" altLang="zh-CN" sz="2000" dirty="0">
                <a:latin typeface="Futura Medium" charset="0"/>
                <a:ea typeface="Futura Medium" charset="0"/>
                <a:cs typeface="Futura Medium" charset="0"/>
              </a:rPr>
              <a:t>try </a:t>
            </a:r>
            <a:r>
              <a:rPr lang="zh-CN" altLang="en-US" sz="2000" dirty="0">
                <a:latin typeface="Futura Medium" charset="0"/>
                <a:ea typeface="Futura Medium" charset="0"/>
                <a:cs typeface="Futura Medium" charset="0"/>
              </a:rPr>
              <a:t>语句没有抛出异常时，需要执行一些代码，可以使用这个子句</a:t>
            </a:r>
            <a:r>
              <a:rPr lang="zh-CN" altLang="en-US" sz="2000" dirty="0" smtClean="0">
                <a:latin typeface="Futura Medium" charset="0"/>
                <a:ea typeface="Futura Medium" charset="0"/>
                <a:cs typeface="Futura Medium" charset="0"/>
              </a:rPr>
              <a:t>。</a:t>
            </a:r>
            <a:r>
              <a:rPr lang="zh-CN" altLang="en-US" sz="2000" dirty="0">
                <a:latin typeface="Futura Medium" charset="0"/>
                <a:ea typeface="Futura Medium" charset="0"/>
                <a:cs typeface="Futura Medium" charset="0"/>
              </a:rPr>
              <a:t> 使用 </a:t>
            </a:r>
            <a:r>
              <a:rPr lang="en-US" altLang="zh-CN" sz="2000" dirty="0">
                <a:latin typeface="Futura Medium" charset="0"/>
                <a:ea typeface="Futura Medium" charset="0"/>
                <a:cs typeface="Futura Medium" charset="0"/>
              </a:rPr>
              <a:t>else</a:t>
            </a:r>
            <a:r>
              <a:rPr lang="zh-CN" altLang="en-US" sz="2000" dirty="0">
                <a:latin typeface="Futura Medium" charset="0"/>
                <a:ea typeface="Futura Medium" charset="0"/>
                <a:cs typeface="Futura Medium" charset="0"/>
              </a:rPr>
              <a:t> 子句比在 </a:t>
            </a:r>
            <a:r>
              <a:rPr lang="en-US" altLang="zh-CN" sz="2000" dirty="0">
                <a:latin typeface="Futura Medium" charset="0"/>
                <a:ea typeface="Futura Medium" charset="0"/>
                <a:cs typeface="Futura Medium" charset="0"/>
              </a:rPr>
              <a:t>try</a:t>
            </a:r>
            <a:r>
              <a:rPr lang="zh-CN" altLang="en-US" sz="2000" dirty="0">
                <a:latin typeface="Futura Medium" charset="0"/>
                <a:ea typeface="Futura Medium" charset="0"/>
                <a:cs typeface="Futura Medium" charset="0"/>
              </a:rPr>
              <a:t> 子句中附加代码要好，因为这样可以避免 </a:t>
            </a:r>
            <a:r>
              <a:rPr lang="en-US" altLang="zh-CN" sz="2000" dirty="0">
                <a:latin typeface="Futura Medium" charset="0"/>
                <a:ea typeface="Futura Medium" charset="0"/>
                <a:cs typeface="Futura Medium" charset="0"/>
              </a:rPr>
              <a:t>try</a:t>
            </a:r>
            <a:r>
              <a:rPr lang="zh-CN" altLang="en-US" sz="2000" dirty="0">
                <a:latin typeface="Futura Medium" charset="0"/>
                <a:ea typeface="Futura Medium" charset="0"/>
                <a:cs typeface="Futura Medium" charset="0"/>
              </a:rPr>
              <a:t> </a:t>
            </a:r>
            <a:r>
              <a:rPr lang="en-US" altLang="zh-CN" sz="2000" dirty="0">
                <a:latin typeface="Futura Medium" charset="0"/>
                <a:ea typeface="Futura Medium" charset="0"/>
                <a:cs typeface="Futura Medium" charset="0"/>
              </a:rPr>
              <a:t>… except</a:t>
            </a:r>
            <a:r>
              <a:rPr lang="zh-CN" altLang="en-US" sz="2000" dirty="0">
                <a:latin typeface="Futura Medium" charset="0"/>
                <a:ea typeface="Futura Medium" charset="0"/>
                <a:cs typeface="Futura Medium" charset="0"/>
              </a:rPr>
              <a:t> 意外的截获本来不属于它们保护的那些代码抛出的异常。</a:t>
            </a:r>
            <a:endParaRPr lang="en-US" altLang="zh-CN" sz="2000" dirty="0" smtClean="0">
              <a:latin typeface="Futura Medium" charset="0"/>
              <a:ea typeface="Futura Medium" charset="0"/>
              <a:cs typeface="Futura Medium" charset="0"/>
            </a:endParaRPr>
          </a:p>
          <a:p>
            <a:endParaRPr lang="en-US" sz="2000" dirty="0">
              <a:latin typeface="Futura Medium" charset="0"/>
              <a:ea typeface="Futura Medium" charset="0"/>
              <a:cs typeface="Futura Medium" charset="0"/>
            </a:endParaRPr>
          </a:p>
        </p:txBody>
      </p:sp>
      <p:pic>
        <p:nvPicPr>
          <p:cNvPr id="4" name="Picture 3"/>
          <p:cNvPicPr>
            <a:picLocks noChangeAspect="1"/>
          </p:cNvPicPr>
          <p:nvPr/>
        </p:nvPicPr>
        <p:blipFill rotWithShape="1">
          <a:blip r:embed="rId2"/>
          <a:srcRect r="29861"/>
          <a:stretch/>
        </p:blipFill>
        <p:spPr>
          <a:xfrm>
            <a:off x="963333" y="4660900"/>
            <a:ext cx="6244290" cy="2197100"/>
          </a:xfrm>
          <a:prstGeom prst="rect">
            <a:avLst/>
          </a:prstGeom>
        </p:spPr>
      </p:pic>
      <p:sp>
        <p:nvSpPr>
          <p:cNvPr id="5" name="Rectangle 4"/>
          <p:cNvSpPr/>
          <p:nvPr/>
        </p:nvSpPr>
        <p:spPr>
          <a:xfrm>
            <a:off x="4592964" y="5216570"/>
            <a:ext cx="5229317" cy="369332"/>
          </a:xfrm>
          <a:prstGeom prst="rect">
            <a:avLst/>
          </a:prstGeom>
        </p:spPr>
        <p:txBody>
          <a:bodyPr wrap="none">
            <a:spAutoFit/>
          </a:bodyPr>
          <a:lstStyle/>
          <a:p>
            <a:r>
              <a:rPr lang="zh-CN" altLang="en-US" dirty="0">
                <a:solidFill>
                  <a:srgbClr val="FF0000"/>
                </a:solidFill>
                <a:latin typeface="Futura Medium" charset="0"/>
                <a:ea typeface="Futura Medium" charset="0"/>
                <a:cs typeface="Futura Medium" charset="0"/>
              </a:rPr>
              <a:t>就是当没有检测到异常的时候，则执行</a:t>
            </a:r>
            <a:r>
              <a:rPr lang="en-US" altLang="zh-CN" dirty="0">
                <a:solidFill>
                  <a:srgbClr val="FF0000"/>
                </a:solidFill>
                <a:latin typeface="Futura Medium" charset="0"/>
                <a:ea typeface="Futura Medium" charset="0"/>
                <a:cs typeface="Futura Medium" charset="0"/>
              </a:rPr>
              <a:t>else</a:t>
            </a:r>
            <a:r>
              <a:rPr lang="zh-CN" altLang="en-US" dirty="0">
                <a:solidFill>
                  <a:srgbClr val="FF0000"/>
                </a:solidFill>
                <a:latin typeface="Futura Medium" charset="0"/>
                <a:ea typeface="Futura Medium" charset="0"/>
                <a:cs typeface="Futura Medium" charset="0"/>
              </a:rPr>
              <a:t>语句。</a:t>
            </a:r>
            <a:endParaRPr lang="en-US" dirty="0">
              <a:solidFill>
                <a:srgbClr val="FF0000"/>
              </a:solidFill>
              <a:latin typeface="Futura Medium" charset="0"/>
              <a:ea typeface="Futura Medium" charset="0"/>
              <a:cs typeface="Futura Medium" charset="0"/>
            </a:endParaRPr>
          </a:p>
        </p:txBody>
      </p:sp>
    </p:spTree>
    <p:extLst>
      <p:ext uri="{BB962C8B-B14F-4D97-AF65-F5344CB8AC3E}">
        <p14:creationId xmlns:p14="http://schemas.microsoft.com/office/powerpoint/2010/main" val="5067224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Futura Medium" charset="0"/>
                <a:ea typeface="Futura Medium" charset="0"/>
                <a:cs typeface="Futura Medium" charset="0"/>
              </a:rPr>
              <a:t>Python 解释器</a:t>
            </a:r>
          </a:p>
        </p:txBody>
      </p:sp>
      <p:sp>
        <p:nvSpPr>
          <p:cNvPr id="3" name="Content Placeholder 2"/>
          <p:cNvSpPr>
            <a:spLocks noGrp="1"/>
          </p:cNvSpPr>
          <p:nvPr>
            <p:ph idx="1"/>
          </p:nvPr>
        </p:nvSpPr>
        <p:spPr>
          <a:xfrm>
            <a:off x="677334" y="1930400"/>
            <a:ext cx="9144000" cy="3880773"/>
          </a:xfrm>
        </p:spPr>
        <p:txBody>
          <a:bodyPr>
            <a:normAutofit/>
          </a:bodyPr>
          <a:lstStyle/>
          <a:p>
            <a:r>
              <a:rPr lang="zh-CN" altLang="en-US" sz="2000" dirty="0">
                <a:latin typeface="Futura Medium" charset="0"/>
                <a:ea typeface="Futura Medium" charset="0"/>
                <a:cs typeface="Futura Medium" charset="0"/>
              </a:rPr>
              <a:t>有时候我们会把</a:t>
            </a:r>
            <a:r>
              <a:rPr lang="en-US" altLang="zh-CN" sz="2000" dirty="0">
                <a:latin typeface="Futura Medium" charset="0"/>
                <a:ea typeface="Futura Medium" charset="0"/>
                <a:cs typeface="Futura Medium" charset="0"/>
              </a:rPr>
              <a:t>Python</a:t>
            </a:r>
            <a:r>
              <a:rPr lang="zh-CN" altLang="en-US" sz="2000" dirty="0">
                <a:latin typeface="Futura Medium" charset="0"/>
                <a:ea typeface="Futura Medium" charset="0"/>
                <a:cs typeface="Futura Medium" charset="0"/>
              </a:rPr>
              <a:t>的</a:t>
            </a:r>
            <a:r>
              <a:rPr lang="en-US" altLang="zh-CN" sz="2000" dirty="0">
                <a:latin typeface="Futura Medium" charset="0"/>
                <a:ea typeface="Futura Medium" charset="0"/>
                <a:cs typeface="Futura Medium" charset="0"/>
              </a:rPr>
              <a:t>REPL(</a:t>
            </a:r>
            <a:r>
              <a:rPr lang="zh-CN" altLang="en-US" sz="2000" dirty="0">
                <a:latin typeface="Futura Medium" charset="0"/>
                <a:ea typeface="Futura Medium" charset="0"/>
                <a:cs typeface="Futura Medium" charset="0"/>
              </a:rPr>
              <a:t>命令行下</a:t>
            </a:r>
            <a:r>
              <a:rPr lang="en-US" altLang="zh-CN" sz="2000" dirty="0">
                <a:latin typeface="Futura Medium" charset="0"/>
                <a:ea typeface="Futura Medium" charset="0"/>
                <a:cs typeface="Futura Medium" charset="0"/>
              </a:rPr>
              <a:t>Python</a:t>
            </a:r>
            <a:r>
              <a:rPr lang="zh-CN" altLang="en-US" sz="2000" dirty="0">
                <a:latin typeface="Futura Medium" charset="0"/>
                <a:ea typeface="Futura Medium" charset="0"/>
                <a:cs typeface="Futura Medium" charset="0"/>
              </a:rPr>
              <a:t>的交互环境</a:t>
            </a:r>
            <a:r>
              <a:rPr lang="en-US" altLang="zh-CN" sz="2000" dirty="0">
                <a:latin typeface="Futura Medium" charset="0"/>
                <a:ea typeface="Futura Medium" charset="0"/>
                <a:cs typeface="Futura Medium" charset="0"/>
              </a:rPr>
              <a:t>)</a:t>
            </a:r>
            <a:r>
              <a:rPr lang="zh-CN" altLang="en-US" sz="2000" dirty="0">
                <a:latin typeface="Futura Medium" charset="0"/>
                <a:ea typeface="Futura Medium" charset="0"/>
                <a:cs typeface="Futura Medium" charset="0"/>
              </a:rPr>
              <a:t>当作</a:t>
            </a:r>
            <a:r>
              <a:rPr lang="zh-CN" altLang="en-US" sz="2000" dirty="0" smtClean="0">
                <a:latin typeface="Futura Medium" charset="0"/>
                <a:ea typeface="Futura Medium" charset="0"/>
                <a:cs typeface="Futura Medium" charset="0"/>
              </a:rPr>
              <a:t>解释器</a:t>
            </a:r>
            <a:endParaRPr lang="en-US" altLang="zh-CN" sz="2000" dirty="0" smtClean="0">
              <a:latin typeface="Futura Medium" charset="0"/>
              <a:ea typeface="Futura Medium" charset="0"/>
              <a:cs typeface="Futura Medium" charset="0"/>
            </a:endParaRPr>
          </a:p>
          <a:p>
            <a:r>
              <a:rPr lang="zh-CN" altLang="en-US" sz="2000" dirty="0" smtClean="0">
                <a:latin typeface="Futura Medium" charset="0"/>
                <a:ea typeface="Futura Medium" charset="0"/>
                <a:cs typeface="Futura Medium" charset="0"/>
              </a:rPr>
              <a:t>有时候</a:t>
            </a:r>
            <a:r>
              <a:rPr lang="en-US" altLang="zh-CN" sz="2000" dirty="0">
                <a:latin typeface="Futura Medium" charset="0"/>
                <a:ea typeface="Futura Medium" charset="0"/>
                <a:cs typeface="Futura Medium" charset="0"/>
              </a:rPr>
              <a:t>Python</a:t>
            </a:r>
            <a:r>
              <a:rPr lang="zh-CN" altLang="en-US" sz="2000" dirty="0">
                <a:latin typeface="Futura Medium" charset="0"/>
                <a:ea typeface="Futura Medium" charset="0"/>
                <a:cs typeface="Futura Medium" charset="0"/>
              </a:rPr>
              <a:t>解释器这一说法可以指代整个</a:t>
            </a:r>
            <a:r>
              <a:rPr lang="en-US" altLang="zh-CN" sz="2000" dirty="0">
                <a:latin typeface="Futura Medium" charset="0"/>
                <a:ea typeface="Futura Medium" charset="0"/>
                <a:cs typeface="Futura Medium" charset="0"/>
              </a:rPr>
              <a:t>Python</a:t>
            </a:r>
            <a:r>
              <a:rPr lang="zh-CN" altLang="en-US" sz="2000" dirty="0">
                <a:latin typeface="Futura Medium" charset="0"/>
                <a:ea typeface="Futura Medium" charset="0"/>
                <a:cs typeface="Futura Medium" charset="0"/>
              </a:rPr>
              <a:t>，它会将源代码编译为字节码并</a:t>
            </a:r>
            <a:r>
              <a:rPr lang="zh-CN" altLang="en-US" sz="2000" dirty="0" smtClean="0">
                <a:latin typeface="Futura Medium" charset="0"/>
                <a:ea typeface="Futura Medium" charset="0"/>
                <a:cs typeface="Futura Medium" charset="0"/>
              </a:rPr>
              <a:t>执行</a:t>
            </a:r>
            <a:endParaRPr lang="en-US" altLang="zh-CN" sz="2000" dirty="0" smtClean="0">
              <a:latin typeface="Futura Medium" charset="0"/>
              <a:ea typeface="Futura Medium" charset="0"/>
              <a:cs typeface="Futura Medium" charset="0"/>
            </a:endParaRPr>
          </a:p>
          <a:p>
            <a:endParaRPr lang="en-US" altLang="zh-CN" sz="1000" dirty="0">
              <a:latin typeface="Futura Medium" charset="0"/>
              <a:ea typeface="Futura Medium" charset="0"/>
              <a:cs typeface="Futura Medium" charset="0"/>
            </a:endParaRPr>
          </a:p>
          <a:p>
            <a:r>
              <a:rPr lang="en-US" altLang="zh-CN" sz="2000" dirty="0">
                <a:latin typeface="Futura Medium" charset="0"/>
                <a:ea typeface="Futura Medium" charset="0"/>
                <a:cs typeface="Futura Medium" charset="0"/>
              </a:rPr>
              <a:t>Python</a:t>
            </a:r>
            <a:r>
              <a:rPr lang="zh-CN" altLang="en-US" sz="2000" dirty="0">
                <a:latin typeface="Futura Medium" charset="0"/>
                <a:ea typeface="Futura Medium" charset="0"/>
                <a:cs typeface="Futura Medium" charset="0"/>
              </a:rPr>
              <a:t>解释器是一个模拟堆栈机器的虚拟机，仅使用多个栈来完成操作。解释器所处理的字节码来自于对源代码进行词法分析、语法分析和编译后所生成的</a:t>
            </a:r>
            <a:r>
              <a:rPr lang="en-US" altLang="zh-CN" sz="2000" dirty="0">
                <a:latin typeface="Futura Medium" charset="0"/>
                <a:ea typeface="Futura Medium" charset="0"/>
                <a:cs typeface="Futura Medium" charset="0"/>
              </a:rPr>
              <a:t>code object</a:t>
            </a:r>
            <a:r>
              <a:rPr lang="zh-CN" altLang="en-US" sz="2000" dirty="0">
                <a:latin typeface="Futura Medium" charset="0"/>
                <a:ea typeface="Futura Medium" charset="0"/>
                <a:cs typeface="Futura Medium" charset="0"/>
              </a:rPr>
              <a:t>中的指令集合。它相当于</a:t>
            </a:r>
            <a:r>
              <a:rPr lang="en-US" altLang="zh-CN" sz="2000" dirty="0">
                <a:latin typeface="Futura Medium" charset="0"/>
                <a:ea typeface="Futura Medium" charset="0"/>
                <a:cs typeface="Futura Medium" charset="0"/>
              </a:rPr>
              <a:t>Python</a:t>
            </a:r>
            <a:r>
              <a:rPr lang="zh-CN" altLang="en-US" sz="2000" dirty="0">
                <a:latin typeface="Futura Medium" charset="0"/>
                <a:ea typeface="Futura Medium" charset="0"/>
                <a:cs typeface="Futura Medium" charset="0"/>
              </a:rPr>
              <a:t>代码的一个中间层表示，好比汇编代码之于</a:t>
            </a:r>
            <a:r>
              <a:rPr lang="en-US" altLang="zh-CN" sz="2000" dirty="0">
                <a:latin typeface="Futura Medium" charset="0"/>
                <a:ea typeface="Futura Medium" charset="0"/>
                <a:cs typeface="Futura Medium" charset="0"/>
              </a:rPr>
              <a:t>C</a:t>
            </a:r>
            <a:r>
              <a:rPr lang="zh-CN" altLang="en-US" sz="2000" dirty="0">
                <a:latin typeface="Futura Medium" charset="0"/>
                <a:ea typeface="Futura Medium" charset="0"/>
                <a:cs typeface="Futura Medium" charset="0"/>
              </a:rPr>
              <a:t>代码。</a:t>
            </a:r>
            <a:endParaRPr lang="en-US" altLang="zh-CN" sz="2000" dirty="0" smtClean="0">
              <a:latin typeface="Futura Medium" charset="0"/>
              <a:ea typeface="Futura Medium" charset="0"/>
              <a:cs typeface="Futura Medium" charset="0"/>
            </a:endParaRPr>
          </a:p>
          <a:p>
            <a:endParaRPr lang="en-US" sz="2000" dirty="0">
              <a:latin typeface="Futura Medium" charset="0"/>
              <a:ea typeface="Futura Medium" charset="0"/>
              <a:cs typeface="Futura Medium" charset="0"/>
            </a:endParaRPr>
          </a:p>
          <a:p>
            <a:endParaRPr lang="en-US" sz="2000" dirty="0">
              <a:latin typeface="Futura Medium" charset="0"/>
              <a:ea typeface="Futura Medium" charset="0"/>
              <a:cs typeface="Futura Medium" charset="0"/>
            </a:endParaRPr>
          </a:p>
        </p:txBody>
      </p:sp>
      <p:pic>
        <p:nvPicPr>
          <p:cNvPr id="4" name="Picture 3"/>
          <p:cNvPicPr>
            <a:picLocks noChangeAspect="1"/>
          </p:cNvPicPr>
          <p:nvPr/>
        </p:nvPicPr>
        <p:blipFill>
          <a:blip r:embed="rId2"/>
          <a:stretch>
            <a:fillRect/>
          </a:stretch>
        </p:blipFill>
        <p:spPr>
          <a:xfrm>
            <a:off x="677334" y="4706831"/>
            <a:ext cx="6735981" cy="1591581"/>
          </a:xfrm>
          <a:prstGeom prst="rect">
            <a:avLst/>
          </a:prstGeom>
        </p:spPr>
      </p:pic>
      <p:pic>
        <p:nvPicPr>
          <p:cNvPr id="5" name="Picture 4"/>
          <p:cNvPicPr>
            <a:picLocks noChangeAspect="1"/>
          </p:cNvPicPr>
          <p:nvPr/>
        </p:nvPicPr>
        <p:blipFill rotWithShape="1">
          <a:blip r:embed="rId3"/>
          <a:srcRect r="15618"/>
          <a:stretch/>
        </p:blipFill>
        <p:spPr>
          <a:xfrm>
            <a:off x="5131050" y="5502622"/>
            <a:ext cx="5741795" cy="1355377"/>
          </a:xfrm>
          <a:prstGeom prst="rect">
            <a:avLst/>
          </a:prstGeom>
        </p:spPr>
      </p:pic>
    </p:spTree>
    <p:extLst>
      <p:ext uri="{BB962C8B-B14F-4D97-AF65-F5344CB8AC3E}">
        <p14:creationId xmlns:p14="http://schemas.microsoft.com/office/powerpoint/2010/main" val="12971787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smtClean="0">
                <a:latin typeface="Futura Medium" charset="0"/>
                <a:ea typeface="Futura Medium" charset="0"/>
                <a:cs typeface="Futura Medium" charset="0"/>
              </a:rPr>
              <a:t>异常处理注意事项</a:t>
            </a:r>
            <a:r>
              <a:rPr lang="en-US" altLang="zh-CN" sz="4000" dirty="0" smtClean="0">
                <a:latin typeface="Futura Medium" charset="0"/>
                <a:ea typeface="Futura Medium" charset="0"/>
                <a:cs typeface="Futura Medium" charset="0"/>
              </a:rPr>
              <a:t>(Finally)</a:t>
            </a:r>
            <a:endParaRPr lang="en-US" sz="4000" dirty="0">
              <a:latin typeface="Futura Medium" charset="0"/>
              <a:ea typeface="Futura Medium" charset="0"/>
              <a:cs typeface="Futura Medium" charset="0"/>
            </a:endParaRPr>
          </a:p>
        </p:txBody>
      </p:sp>
      <p:sp>
        <p:nvSpPr>
          <p:cNvPr id="3" name="Content Placeholder 2"/>
          <p:cNvSpPr>
            <a:spLocks noGrp="1"/>
          </p:cNvSpPr>
          <p:nvPr>
            <p:ph idx="1"/>
          </p:nvPr>
        </p:nvSpPr>
        <p:spPr/>
        <p:txBody>
          <a:bodyPr>
            <a:normAutofit/>
          </a:bodyPr>
          <a:lstStyle/>
          <a:p>
            <a:r>
              <a:rPr lang="zh-CN" altLang="en-US" sz="2000" dirty="0">
                <a:latin typeface="Futura Medium" charset="0"/>
                <a:ea typeface="Futura Medium" charset="0"/>
                <a:cs typeface="Futura Medium" charset="0"/>
              </a:rPr>
              <a:t> </a:t>
            </a:r>
            <a:r>
              <a:rPr lang="en-US" altLang="zh-CN" sz="2000" dirty="0">
                <a:latin typeface="Futura Medium" charset="0"/>
                <a:ea typeface="Futura Medium" charset="0"/>
                <a:cs typeface="Futura Medium" charset="0"/>
              </a:rPr>
              <a:t>finally</a:t>
            </a:r>
            <a:r>
              <a:rPr lang="zh-CN" altLang="en-US" sz="2000" dirty="0">
                <a:latin typeface="Futura Medium" charset="0"/>
                <a:ea typeface="Futura Medium" charset="0"/>
                <a:cs typeface="Futura Medium" charset="0"/>
              </a:rPr>
              <a:t>子句是无论是否检测到异常，都会执行的一段代码。我们可以丢掉</a:t>
            </a:r>
            <a:r>
              <a:rPr lang="en-US" altLang="zh-CN" sz="2000" dirty="0">
                <a:latin typeface="Futura Medium" charset="0"/>
                <a:ea typeface="Futura Medium" charset="0"/>
                <a:cs typeface="Futura Medium" charset="0"/>
              </a:rPr>
              <a:t>except</a:t>
            </a:r>
            <a:r>
              <a:rPr lang="zh-CN" altLang="en-US" sz="2000" dirty="0">
                <a:latin typeface="Futura Medium" charset="0"/>
                <a:ea typeface="Futura Medium" charset="0"/>
                <a:cs typeface="Futura Medium" charset="0"/>
              </a:rPr>
              <a:t>子句和</a:t>
            </a:r>
            <a:r>
              <a:rPr lang="en-US" altLang="zh-CN" sz="2000" dirty="0">
                <a:latin typeface="Futura Medium" charset="0"/>
                <a:ea typeface="Futura Medium" charset="0"/>
                <a:cs typeface="Futura Medium" charset="0"/>
              </a:rPr>
              <a:t>else</a:t>
            </a:r>
            <a:r>
              <a:rPr lang="zh-CN" altLang="en-US" sz="2000" dirty="0">
                <a:latin typeface="Futura Medium" charset="0"/>
                <a:ea typeface="Futura Medium" charset="0"/>
                <a:cs typeface="Futura Medium" charset="0"/>
              </a:rPr>
              <a:t>子句，单独使用</a:t>
            </a:r>
            <a:r>
              <a:rPr lang="en-US" altLang="zh-CN" sz="2000" dirty="0">
                <a:latin typeface="Futura Medium" charset="0"/>
                <a:ea typeface="Futura Medium" charset="0"/>
                <a:cs typeface="Futura Medium" charset="0"/>
              </a:rPr>
              <a:t>try...finally</a:t>
            </a:r>
            <a:r>
              <a:rPr lang="zh-CN" altLang="en-US" sz="2000" dirty="0">
                <a:latin typeface="Futura Medium" charset="0"/>
                <a:ea typeface="Futura Medium" charset="0"/>
                <a:cs typeface="Futura Medium" charset="0"/>
              </a:rPr>
              <a:t>，也可以配合</a:t>
            </a:r>
            <a:r>
              <a:rPr lang="en-US" altLang="zh-CN" sz="2000" dirty="0">
                <a:latin typeface="Futura Medium" charset="0"/>
                <a:ea typeface="Futura Medium" charset="0"/>
                <a:cs typeface="Futura Medium" charset="0"/>
              </a:rPr>
              <a:t>except</a:t>
            </a:r>
            <a:r>
              <a:rPr lang="zh-CN" altLang="en-US" sz="2000" dirty="0">
                <a:latin typeface="Futura Medium" charset="0"/>
                <a:ea typeface="Futura Medium" charset="0"/>
                <a:cs typeface="Futura Medium" charset="0"/>
              </a:rPr>
              <a:t>等使用。</a:t>
            </a:r>
            <a:endParaRPr lang="en-US" sz="2000" dirty="0">
              <a:latin typeface="Futura Medium" charset="0"/>
              <a:ea typeface="Futura Medium" charset="0"/>
              <a:cs typeface="Futura Medium" charset="0"/>
            </a:endParaRPr>
          </a:p>
        </p:txBody>
      </p:sp>
      <p:pic>
        <p:nvPicPr>
          <p:cNvPr id="6" name="Picture 5"/>
          <p:cNvPicPr>
            <a:picLocks noChangeAspect="1"/>
          </p:cNvPicPr>
          <p:nvPr/>
        </p:nvPicPr>
        <p:blipFill rotWithShape="1">
          <a:blip r:embed="rId2"/>
          <a:srcRect r="23228"/>
          <a:stretch/>
        </p:blipFill>
        <p:spPr>
          <a:xfrm>
            <a:off x="1990677" y="3680751"/>
            <a:ext cx="7283325" cy="2590800"/>
          </a:xfrm>
          <a:prstGeom prst="rect">
            <a:avLst/>
          </a:prstGeom>
        </p:spPr>
      </p:pic>
    </p:spTree>
    <p:extLst>
      <p:ext uri="{BB962C8B-B14F-4D97-AF65-F5344CB8AC3E}">
        <p14:creationId xmlns:p14="http://schemas.microsoft.com/office/powerpoint/2010/main" val="4921535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a:t>抛出</a:t>
            </a:r>
            <a:r>
              <a:rPr lang="zh-CN" altLang="en-US" sz="4000" dirty="0" smtClean="0"/>
              <a:t>异常</a:t>
            </a:r>
            <a:endParaRPr lang="en-US" sz="4000" dirty="0"/>
          </a:p>
        </p:txBody>
      </p:sp>
      <p:sp>
        <p:nvSpPr>
          <p:cNvPr id="3" name="Content Placeholder 2"/>
          <p:cNvSpPr>
            <a:spLocks noGrp="1"/>
          </p:cNvSpPr>
          <p:nvPr>
            <p:ph idx="1"/>
          </p:nvPr>
        </p:nvSpPr>
        <p:spPr/>
        <p:txBody>
          <a:bodyPr>
            <a:normAutofit/>
          </a:bodyPr>
          <a:lstStyle/>
          <a:p>
            <a:r>
              <a:rPr lang="en-US" altLang="zh-CN" sz="2000" dirty="0">
                <a:latin typeface="Futura Medium" charset="0"/>
                <a:ea typeface="Futura Medium" charset="0"/>
                <a:cs typeface="Futura Medium" charset="0"/>
              </a:rPr>
              <a:t>raise</a:t>
            </a:r>
            <a:r>
              <a:rPr lang="zh-CN" altLang="en-US" sz="2000" dirty="0">
                <a:latin typeface="Futura Medium" charset="0"/>
                <a:ea typeface="Futura Medium" charset="0"/>
                <a:cs typeface="Futura Medium" charset="0"/>
              </a:rPr>
              <a:t> 语句允许程序员强制抛出一个指定的异常</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r>
              <a:rPr lang="zh-CN" altLang="en-US" sz="2000" dirty="0">
                <a:latin typeface="Futura Medium" charset="0"/>
                <a:ea typeface="Futura Medium" charset="0"/>
                <a:cs typeface="Futura Medium" charset="0"/>
              </a:rPr>
              <a:t>要抛出的异常由 </a:t>
            </a:r>
            <a:r>
              <a:rPr lang="en-US" altLang="zh-CN" sz="2000" dirty="0">
                <a:latin typeface="Futura Medium" charset="0"/>
                <a:ea typeface="Futura Medium" charset="0"/>
                <a:cs typeface="Futura Medium" charset="0"/>
              </a:rPr>
              <a:t>raise</a:t>
            </a:r>
            <a:r>
              <a:rPr lang="zh-CN" altLang="en-US" sz="2000" dirty="0">
                <a:latin typeface="Futura Medium" charset="0"/>
                <a:ea typeface="Futura Medium" charset="0"/>
                <a:cs typeface="Futura Medium" charset="0"/>
              </a:rPr>
              <a:t> 的唯一参数标识。它必需是一个异常实例或异常类（继承自 </a:t>
            </a:r>
            <a:r>
              <a:rPr lang="en-US" altLang="zh-CN" sz="2000" dirty="0">
                <a:latin typeface="Futura Medium" charset="0"/>
                <a:ea typeface="Futura Medium" charset="0"/>
                <a:cs typeface="Futura Medium" charset="0"/>
              </a:rPr>
              <a:t>Exception</a:t>
            </a:r>
            <a:r>
              <a:rPr lang="zh-CN" altLang="en-US" sz="2000" dirty="0">
                <a:latin typeface="Futura Medium" charset="0"/>
                <a:ea typeface="Futura Medium" charset="0"/>
                <a:cs typeface="Futura Medium" charset="0"/>
              </a:rPr>
              <a:t> 的类）。</a:t>
            </a:r>
            <a:endParaRPr lang="en-US" sz="2000" dirty="0">
              <a:latin typeface="Futura Medium" charset="0"/>
              <a:ea typeface="Futura Medium" charset="0"/>
              <a:cs typeface="Futura Medium" charset="0"/>
            </a:endParaRPr>
          </a:p>
        </p:txBody>
      </p:sp>
      <p:pic>
        <p:nvPicPr>
          <p:cNvPr id="4" name="Picture 3"/>
          <p:cNvPicPr>
            <a:picLocks noChangeAspect="1"/>
          </p:cNvPicPr>
          <p:nvPr/>
        </p:nvPicPr>
        <p:blipFill>
          <a:blip r:embed="rId3"/>
          <a:stretch>
            <a:fillRect/>
          </a:stretch>
        </p:blipFill>
        <p:spPr>
          <a:xfrm>
            <a:off x="677334" y="3791697"/>
            <a:ext cx="8902700" cy="1282700"/>
          </a:xfrm>
          <a:prstGeom prst="rect">
            <a:avLst/>
          </a:prstGeom>
        </p:spPr>
      </p:pic>
    </p:spTree>
    <p:extLst>
      <p:ext uri="{BB962C8B-B14F-4D97-AF65-F5344CB8AC3E}">
        <p14:creationId xmlns:p14="http://schemas.microsoft.com/office/powerpoint/2010/main" val="7196883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smtClean="0"/>
              <a:t>类</a:t>
            </a:r>
            <a:endParaRPr lang="en-US" sz="4000" dirty="0"/>
          </a:p>
        </p:txBody>
      </p:sp>
      <p:sp>
        <p:nvSpPr>
          <p:cNvPr id="3" name="Content Placeholder 2"/>
          <p:cNvSpPr>
            <a:spLocks noGrp="1"/>
          </p:cNvSpPr>
          <p:nvPr>
            <p:ph idx="1"/>
          </p:nvPr>
        </p:nvSpPr>
        <p:spPr/>
        <p:txBody>
          <a:bodyPr>
            <a:normAutofit/>
          </a:bodyPr>
          <a:lstStyle/>
          <a:p>
            <a:r>
              <a:rPr lang="en-US" altLang="zh-CN" sz="2000" dirty="0">
                <a:latin typeface="Futura Medium" charset="0"/>
                <a:ea typeface="Futura Medium" charset="0"/>
                <a:cs typeface="Futura Medium" charset="0"/>
              </a:rPr>
              <a:t>Python </a:t>
            </a:r>
            <a:r>
              <a:rPr lang="zh-CN" altLang="en-US" sz="2000" dirty="0">
                <a:latin typeface="Futura Medium" charset="0"/>
                <a:ea typeface="Futura Medium" charset="0"/>
                <a:cs typeface="Futura Medium" charset="0"/>
              </a:rPr>
              <a:t>的类机制通过最小的新语法和语义在语言中实现了类</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r>
              <a:rPr lang="zh-CN" altLang="en-US" sz="2000" dirty="0">
                <a:latin typeface="Futura Medium" charset="0"/>
                <a:ea typeface="Futura Medium" charset="0"/>
                <a:cs typeface="Futura Medium" charset="0"/>
              </a:rPr>
              <a:t>就像模块一样，</a:t>
            </a:r>
            <a:r>
              <a:rPr lang="en-US" altLang="zh-CN" sz="2000" dirty="0">
                <a:latin typeface="Futura Medium" charset="0"/>
                <a:ea typeface="Futura Medium" charset="0"/>
                <a:cs typeface="Futura Medium" charset="0"/>
              </a:rPr>
              <a:t>Python </a:t>
            </a:r>
            <a:r>
              <a:rPr lang="zh-CN" altLang="en-US" sz="2000" dirty="0">
                <a:latin typeface="Futura Medium" charset="0"/>
                <a:ea typeface="Futura Medium" charset="0"/>
                <a:cs typeface="Futura Medium" charset="0"/>
              </a:rPr>
              <a:t>的类并没有在用户和定义之间设立绝对的屏障，而是依赖于用户不去“强行闯入定义”的优雅。另一方面，类的大多数重要特性都被完整的保留下来：类继承机制允许多重继承，派生类可以覆盖（</a:t>
            </a:r>
            <a:r>
              <a:rPr lang="en-US" altLang="zh-CN" sz="2000" dirty="0">
                <a:latin typeface="Futura Medium" charset="0"/>
                <a:ea typeface="Futura Medium" charset="0"/>
                <a:cs typeface="Futura Medium" charset="0"/>
              </a:rPr>
              <a:t>override</a:t>
            </a:r>
            <a:r>
              <a:rPr lang="zh-CN" altLang="en-US" sz="2000" dirty="0">
                <a:latin typeface="Futura Medium" charset="0"/>
                <a:ea typeface="Futura Medium" charset="0"/>
                <a:cs typeface="Futura Medium" charset="0"/>
              </a:rPr>
              <a:t>）基类中的任何方法或类，可以使用相同的方法名称调用基类的方法</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r>
              <a:rPr lang="zh-CN" altLang="en-US" sz="2000" dirty="0" smtClean="0">
                <a:latin typeface="Futura Medium" charset="0"/>
                <a:ea typeface="Futura Medium" charset="0"/>
                <a:cs typeface="Futura Medium" charset="0"/>
              </a:rPr>
              <a:t>对象</a:t>
            </a:r>
            <a:r>
              <a:rPr lang="zh-CN" altLang="en-US" sz="2000" dirty="0">
                <a:latin typeface="Futura Medium" charset="0"/>
                <a:ea typeface="Futura Medium" charset="0"/>
                <a:cs typeface="Futura Medium" charset="0"/>
              </a:rPr>
              <a:t>可以包含任意数量的私有数据。</a:t>
            </a:r>
            <a:endParaRPr lang="en-US" sz="2000" dirty="0">
              <a:latin typeface="Futura Medium" charset="0"/>
              <a:ea typeface="Futura Medium" charset="0"/>
              <a:cs typeface="Futura Medium" charset="0"/>
            </a:endParaRPr>
          </a:p>
        </p:txBody>
      </p:sp>
    </p:spTree>
    <p:extLst>
      <p:ext uri="{BB962C8B-B14F-4D97-AF65-F5344CB8AC3E}">
        <p14:creationId xmlns:p14="http://schemas.microsoft.com/office/powerpoint/2010/main" val="19474798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a:t>类定义</a:t>
            </a:r>
            <a:r>
              <a:rPr lang="zh-CN" altLang="en-US" sz="4000" dirty="0" smtClean="0"/>
              <a:t>语法</a:t>
            </a:r>
            <a:endParaRPr lang="en-US" sz="4000" dirty="0"/>
          </a:p>
        </p:txBody>
      </p:sp>
      <p:sp>
        <p:nvSpPr>
          <p:cNvPr id="3" name="Content Placeholder 2"/>
          <p:cNvSpPr>
            <a:spLocks noGrp="1"/>
          </p:cNvSpPr>
          <p:nvPr>
            <p:ph idx="1"/>
          </p:nvPr>
        </p:nvSpPr>
        <p:spPr/>
        <p:txBody>
          <a:bodyPr>
            <a:noAutofit/>
          </a:bodyPr>
          <a:lstStyle/>
          <a:p>
            <a:r>
              <a:rPr lang="zh-CN" altLang="en-US" sz="2000" dirty="0">
                <a:latin typeface="Futura Medium" charset="0"/>
                <a:ea typeface="Futura Medium" charset="0"/>
                <a:cs typeface="Futura Medium" charset="0"/>
              </a:rPr>
              <a:t>类定义最简单的形式如下</a:t>
            </a:r>
            <a:r>
              <a:rPr lang="en-US" altLang="zh-CN" sz="2000" dirty="0" smtClean="0">
                <a:latin typeface="Futura Medium" charset="0"/>
                <a:ea typeface="Futura Medium" charset="0"/>
                <a:cs typeface="Futura Medium" charset="0"/>
              </a:rPr>
              <a:t>:</a:t>
            </a:r>
          </a:p>
          <a:p>
            <a:endParaRPr lang="en-US" sz="2000" dirty="0">
              <a:latin typeface="Futura Medium" charset="0"/>
              <a:ea typeface="Futura Medium" charset="0"/>
              <a:cs typeface="Futura Medium" charset="0"/>
            </a:endParaRPr>
          </a:p>
          <a:p>
            <a:endParaRPr lang="en-US" sz="2000" dirty="0" smtClean="0">
              <a:latin typeface="Futura Medium" charset="0"/>
              <a:ea typeface="Futura Medium" charset="0"/>
              <a:cs typeface="Futura Medium" charset="0"/>
            </a:endParaRPr>
          </a:p>
          <a:p>
            <a:endParaRPr lang="en-US" sz="2000" dirty="0">
              <a:latin typeface="Futura Medium" charset="0"/>
              <a:ea typeface="Futura Medium" charset="0"/>
              <a:cs typeface="Futura Medium" charset="0"/>
            </a:endParaRPr>
          </a:p>
          <a:p>
            <a:endParaRPr lang="en-US" sz="2000" dirty="0" smtClean="0">
              <a:latin typeface="Futura Medium" charset="0"/>
              <a:ea typeface="Futura Medium" charset="0"/>
              <a:cs typeface="Futura Medium" charset="0"/>
            </a:endParaRPr>
          </a:p>
          <a:p>
            <a:endParaRPr lang="en-US" sz="2000" dirty="0">
              <a:latin typeface="Futura Medium" charset="0"/>
              <a:ea typeface="Futura Medium" charset="0"/>
              <a:cs typeface="Futura Medium" charset="0"/>
            </a:endParaRPr>
          </a:p>
          <a:p>
            <a:r>
              <a:rPr lang="zh-CN" altLang="en-US" sz="2000" dirty="0">
                <a:solidFill>
                  <a:srgbClr val="404040"/>
                </a:solidFill>
                <a:latin typeface="Futura Medium" charset="0"/>
                <a:ea typeface="Futura Medium" charset="0"/>
                <a:cs typeface="Futura Medium" charset="0"/>
              </a:rPr>
              <a:t>进入类定义部分后，会创建出一个新的命名空间，作为局部作用域。因此，所有的赋值成为这个新命名空间的局部变量。特别是函数定义在此绑定了新的</a:t>
            </a:r>
            <a:r>
              <a:rPr lang="zh-CN" altLang="en-US" sz="2000" dirty="0" smtClean="0">
                <a:solidFill>
                  <a:srgbClr val="404040"/>
                </a:solidFill>
                <a:latin typeface="Futura Medium" charset="0"/>
                <a:ea typeface="Futura Medium" charset="0"/>
                <a:cs typeface="Futura Medium" charset="0"/>
              </a:rPr>
              <a:t>命名。</a:t>
            </a:r>
            <a:r>
              <a:rPr lang="zh-CN" altLang="en-US" sz="2000" dirty="0" smtClean="0">
                <a:latin typeface="Futura Medium" charset="0"/>
                <a:ea typeface="Futura Medium" charset="0"/>
                <a:cs typeface="Futura Medium" charset="0"/>
              </a:rPr>
              <a:t/>
            </a:r>
            <a:br>
              <a:rPr lang="zh-CN" altLang="en-US" sz="2000" dirty="0" smtClean="0">
                <a:latin typeface="Futura Medium" charset="0"/>
                <a:ea typeface="Futura Medium" charset="0"/>
                <a:cs typeface="Futura Medium" charset="0"/>
              </a:rPr>
            </a:br>
            <a:endParaRPr lang="en-US" sz="2000" dirty="0" smtClean="0">
              <a:latin typeface="Futura Medium" charset="0"/>
              <a:ea typeface="Futura Medium" charset="0"/>
              <a:cs typeface="Futura Medium" charset="0"/>
            </a:endParaRPr>
          </a:p>
          <a:p>
            <a:endParaRPr lang="en-US" sz="2000" dirty="0">
              <a:latin typeface="Futura Medium" charset="0"/>
              <a:ea typeface="Futura Medium" charset="0"/>
              <a:cs typeface="Futura Medium" charset="0"/>
            </a:endParaRPr>
          </a:p>
        </p:txBody>
      </p:sp>
      <p:pic>
        <p:nvPicPr>
          <p:cNvPr id="4" name="Picture 3"/>
          <p:cNvPicPr>
            <a:picLocks noChangeAspect="1"/>
          </p:cNvPicPr>
          <p:nvPr/>
        </p:nvPicPr>
        <p:blipFill rotWithShape="1">
          <a:blip r:embed="rId2"/>
          <a:srcRect r="53241" b="-606"/>
          <a:stretch/>
        </p:blipFill>
        <p:spPr>
          <a:xfrm>
            <a:off x="2369297" y="2726764"/>
            <a:ext cx="4139079" cy="1737659"/>
          </a:xfrm>
          <a:prstGeom prst="rect">
            <a:avLst/>
          </a:prstGeom>
        </p:spPr>
      </p:pic>
    </p:spTree>
    <p:extLst>
      <p:ext uri="{BB962C8B-B14F-4D97-AF65-F5344CB8AC3E}">
        <p14:creationId xmlns:p14="http://schemas.microsoft.com/office/powerpoint/2010/main" val="19521490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4000" dirty="0" smtClean="0">
                <a:latin typeface="Futura Medium" charset="0"/>
                <a:ea typeface="Futura Medium" charset="0"/>
                <a:cs typeface="Futura Medium" charset="0"/>
              </a:rPr>
              <a:t>课后作业</a:t>
            </a:r>
            <a:endParaRPr lang="en-US" sz="4000" dirty="0">
              <a:latin typeface="Futura Medium" charset="0"/>
              <a:ea typeface="Futura Medium" charset="0"/>
              <a:cs typeface="Futura Medium" charset="0"/>
            </a:endParaRPr>
          </a:p>
        </p:txBody>
      </p:sp>
      <p:sp>
        <p:nvSpPr>
          <p:cNvPr id="3" name="Content Placeholder 2"/>
          <p:cNvSpPr>
            <a:spLocks noGrp="1"/>
          </p:cNvSpPr>
          <p:nvPr>
            <p:ph idx="1"/>
          </p:nvPr>
        </p:nvSpPr>
        <p:spPr>
          <a:xfrm>
            <a:off x="677333" y="2160589"/>
            <a:ext cx="9470713" cy="3880773"/>
          </a:xfrm>
        </p:spPr>
        <p:txBody>
          <a:bodyPr>
            <a:normAutofit/>
          </a:bodyPr>
          <a:lstStyle/>
          <a:p>
            <a:r>
              <a:rPr lang="zh-CN" altLang="en-US" sz="2000" dirty="0" smtClean="0">
                <a:latin typeface="Futura Medium" charset="0"/>
                <a:ea typeface="Futura Medium" charset="0"/>
                <a:cs typeface="Futura Medium" charset="0"/>
              </a:rPr>
              <a:t>使用</a:t>
            </a:r>
            <a:r>
              <a:rPr lang="en-US" altLang="zh-CN" sz="2000" dirty="0" smtClean="0">
                <a:latin typeface="Futura Medium" charset="0"/>
                <a:ea typeface="Futura Medium" charset="0"/>
                <a:cs typeface="Futura Medium" charset="0"/>
              </a:rPr>
              <a:t>python3</a:t>
            </a:r>
            <a:r>
              <a:rPr lang="zh-CN" altLang="en-US" sz="2000" dirty="0" smtClean="0">
                <a:latin typeface="Futura Medium" charset="0"/>
                <a:ea typeface="Futura Medium" charset="0"/>
                <a:cs typeface="Futura Medium" charset="0"/>
              </a:rPr>
              <a:t>构造函数</a:t>
            </a:r>
            <a:r>
              <a:rPr lang="en-US" altLang="zh-CN" sz="2000" dirty="0" smtClean="0">
                <a:latin typeface="Futura Medium" charset="0"/>
                <a:ea typeface="Futura Medium" charset="0"/>
                <a:cs typeface="Futura Medium" charset="0"/>
              </a:rPr>
              <a:t>: </a:t>
            </a:r>
            <a:r>
              <a:rPr lang="zh-CN" altLang="en-US" sz="2000" dirty="0" smtClean="0">
                <a:latin typeface="Futura Medium" charset="0"/>
                <a:ea typeface="Futura Medium" charset="0"/>
                <a:cs typeface="Futura Medium" charset="0"/>
              </a:rPr>
              <a:t>矩阵乘、转置、矩阵求逆</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dirty="0" smtClean="0">
                <a:latin typeface="Futura Medium" charset="0"/>
                <a:ea typeface="Futura Medium" charset="0"/>
                <a:cs typeface="Futura Medium" charset="0"/>
              </a:rPr>
              <a:t>构建一个矩阵</a:t>
            </a:r>
            <a:r>
              <a:rPr lang="en-US" altLang="zh-CN" dirty="0" smtClean="0">
                <a:latin typeface="Futura Medium" charset="0"/>
                <a:ea typeface="Futura Medium" charset="0"/>
                <a:cs typeface="Futura Medium" charset="0"/>
              </a:rPr>
              <a:t>csv</a:t>
            </a:r>
            <a:r>
              <a:rPr lang="zh-CN" altLang="en-US" dirty="0" smtClean="0">
                <a:latin typeface="Futura Medium" charset="0"/>
                <a:ea typeface="Futura Medium" charset="0"/>
                <a:cs typeface="Futura Medium" charset="0"/>
              </a:rPr>
              <a:t>文件</a:t>
            </a:r>
            <a:endParaRPr lang="en-US" altLang="zh-CN" dirty="0" smtClean="0">
              <a:latin typeface="Futura Medium" charset="0"/>
              <a:ea typeface="Futura Medium" charset="0"/>
              <a:cs typeface="Futura Medium" charset="0"/>
            </a:endParaRPr>
          </a:p>
          <a:p>
            <a:pPr lvl="1">
              <a:buFont typeface="Courier New" charset="0"/>
              <a:buChar char="o"/>
            </a:pPr>
            <a:r>
              <a:rPr lang="zh-CN" altLang="en-US" dirty="0" smtClean="0">
                <a:latin typeface="Futura Medium" charset="0"/>
                <a:ea typeface="Futura Medium" charset="0"/>
                <a:cs typeface="Futura Medium" charset="0"/>
              </a:rPr>
              <a:t>不使用</a:t>
            </a:r>
            <a:r>
              <a:rPr lang="en-US" altLang="zh-CN" dirty="0" err="1" smtClean="0">
                <a:latin typeface="Futura Medium" charset="0"/>
                <a:ea typeface="Futura Medium" charset="0"/>
                <a:cs typeface="Futura Medium" charset="0"/>
              </a:rPr>
              <a:t>numpy</a:t>
            </a:r>
            <a:r>
              <a:rPr lang="zh-CN" altLang="en-US" dirty="0" smtClean="0">
                <a:latin typeface="Futura Medium" charset="0"/>
                <a:ea typeface="Futura Medium" charset="0"/>
                <a:cs typeface="Futura Medium" charset="0"/>
              </a:rPr>
              <a:t>等库，只使用</a:t>
            </a:r>
            <a:r>
              <a:rPr lang="en-US" altLang="zh-CN" dirty="0" smtClean="0">
                <a:latin typeface="Futura Medium" charset="0"/>
                <a:ea typeface="Futura Medium" charset="0"/>
                <a:cs typeface="Futura Medium" charset="0"/>
              </a:rPr>
              <a:t>python</a:t>
            </a:r>
            <a:r>
              <a:rPr lang="zh-CN" altLang="en-US" dirty="0" smtClean="0">
                <a:latin typeface="Futura Medium" charset="0"/>
                <a:ea typeface="Futura Medium" charset="0"/>
                <a:cs typeface="Futura Medium" charset="0"/>
              </a:rPr>
              <a:t>自带标准库</a:t>
            </a:r>
            <a:endParaRPr lang="en-US" altLang="zh-CN" dirty="0" smtClean="0">
              <a:latin typeface="Futura Medium" charset="0"/>
              <a:ea typeface="Futura Medium" charset="0"/>
              <a:cs typeface="Futura Medium" charset="0"/>
            </a:endParaRPr>
          </a:p>
          <a:p>
            <a:pPr lvl="1">
              <a:buFont typeface="Courier New" charset="0"/>
              <a:buChar char="o"/>
            </a:pPr>
            <a:r>
              <a:rPr lang="zh-CN" altLang="en-US" dirty="0" smtClean="0">
                <a:latin typeface="Futura Medium" charset="0"/>
                <a:ea typeface="Futura Medium" charset="0"/>
                <a:cs typeface="Futura Medium" charset="0"/>
              </a:rPr>
              <a:t>需要使用类</a:t>
            </a:r>
            <a:endParaRPr lang="en-US" altLang="zh-CN" dirty="0" smtClean="0">
              <a:latin typeface="Futura Medium" charset="0"/>
              <a:ea typeface="Futura Medium" charset="0"/>
              <a:cs typeface="Futura Medium" charset="0"/>
            </a:endParaRPr>
          </a:p>
          <a:p>
            <a:pPr lvl="1">
              <a:buFont typeface="Courier New" charset="0"/>
              <a:buChar char="o"/>
            </a:pPr>
            <a:r>
              <a:rPr lang="zh-CN" altLang="en-US" dirty="0" smtClean="0">
                <a:latin typeface="Futura Medium" charset="0"/>
                <a:ea typeface="Futura Medium" charset="0"/>
                <a:cs typeface="Futura Medium" charset="0"/>
              </a:rPr>
              <a:t>需要</a:t>
            </a:r>
            <a:r>
              <a:rPr lang="zh-CN" altLang="en-US" dirty="0">
                <a:latin typeface="Futura Medium" charset="0"/>
                <a:ea typeface="Futura Medium" charset="0"/>
                <a:cs typeface="Futura Medium" charset="0"/>
              </a:rPr>
              <a:t>使用单元测试</a:t>
            </a:r>
            <a:endParaRPr lang="en-US" altLang="zh-CN" dirty="0">
              <a:latin typeface="Futura Medium" charset="0"/>
              <a:ea typeface="Futura Medium" charset="0"/>
              <a:cs typeface="Futura Medium" charset="0"/>
            </a:endParaRPr>
          </a:p>
          <a:p>
            <a:pPr lvl="1">
              <a:buFont typeface="Courier New" charset="0"/>
              <a:buChar char="o"/>
            </a:pPr>
            <a:r>
              <a:rPr lang="zh-CN" altLang="en-US" dirty="0">
                <a:latin typeface="Futura Medium" charset="0"/>
                <a:ea typeface="Futura Medium" charset="0"/>
                <a:cs typeface="Futura Medium" charset="0"/>
              </a:rPr>
              <a:t>需要使用错误和</a:t>
            </a:r>
            <a:r>
              <a:rPr lang="zh-CN" altLang="en-US" dirty="0" smtClean="0">
                <a:latin typeface="Futura Medium" charset="0"/>
                <a:ea typeface="Futura Medium" charset="0"/>
                <a:cs typeface="Futura Medium" charset="0"/>
              </a:rPr>
              <a:t>异常</a:t>
            </a:r>
            <a:endParaRPr lang="en-US" altLang="zh-CN" dirty="0" smtClean="0">
              <a:latin typeface="Futura Medium" charset="0"/>
              <a:ea typeface="Futura Medium" charset="0"/>
              <a:cs typeface="Futura Medium" charset="0"/>
            </a:endParaRPr>
          </a:p>
          <a:p>
            <a:pPr lvl="1">
              <a:buFont typeface="Courier New" charset="0"/>
              <a:buChar char="o"/>
            </a:pPr>
            <a:endParaRPr lang="en-US" altLang="zh-CN" dirty="0">
              <a:latin typeface="Futura Medium" charset="0"/>
              <a:ea typeface="Futura Medium" charset="0"/>
              <a:cs typeface="Futura Medium" charset="0"/>
            </a:endParaRPr>
          </a:p>
          <a:p>
            <a:r>
              <a:rPr lang="zh-CN" altLang="en-US" sz="2000" dirty="0" smtClean="0">
                <a:latin typeface="Futura Medium" charset="0"/>
                <a:ea typeface="Futura Medium" charset="0"/>
                <a:cs typeface="Futura Medium" charset="0"/>
              </a:rPr>
              <a:t>使用</a:t>
            </a:r>
            <a:r>
              <a:rPr lang="en-US" altLang="zh-CN" sz="2000" dirty="0" smtClean="0">
                <a:latin typeface="Futura Medium" charset="0"/>
                <a:ea typeface="Futura Medium" charset="0"/>
                <a:cs typeface="Futura Medium" charset="0"/>
              </a:rPr>
              <a:t>python3</a:t>
            </a:r>
            <a:r>
              <a:rPr lang="zh-CN" altLang="en-US" sz="2000" dirty="0" smtClean="0">
                <a:latin typeface="Futura Medium" charset="0"/>
                <a:ea typeface="Futura Medium" charset="0"/>
                <a:cs typeface="Futura Medium" charset="0"/>
              </a:rPr>
              <a:t>构造最小二乘法代码</a:t>
            </a:r>
            <a:endParaRPr lang="en-US" altLang="zh-CN" sz="2000" dirty="0">
              <a:latin typeface="Futura Medium" charset="0"/>
              <a:ea typeface="Futura Medium" charset="0"/>
              <a:cs typeface="Futura Medium" charset="0"/>
            </a:endParaRPr>
          </a:p>
          <a:p>
            <a:r>
              <a:rPr lang="zh-CN" altLang="en-US" sz="2000" dirty="0" smtClean="0">
                <a:latin typeface="Futura Medium" charset="0"/>
                <a:ea typeface="Futura Medium" charset="0"/>
                <a:cs typeface="Futura Medium" charset="0"/>
              </a:rPr>
              <a:t>上传</a:t>
            </a:r>
            <a:r>
              <a:rPr lang="en-US" altLang="zh-CN" sz="2000" dirty="0" err="1" smtClean="0">
                <a:latin typeface="Futura Medium" charset="0"/>
                <a:ea typeface="Futura Medium" charset="0"/>
                <a:cs typeface="Futura Medium" charset="0"/>
              </a:rPr>
              <a:t>github</a:t>
            </a:r>
            <a:endParaRPr lang="en-US" altLang="zh-CN" sz="2000" dirty="0" smtClean="0">
              <a:latin typeface="Futura Medium" charset="0"/>
              <a:ea typeface="Futura Medium" charset="0"/>
              <a:cs typeface="Futura Medium" charset="0"/>
            </a:endParaRPr>
          </a:p>
          <a:p>
            <a:pPr lvl="1"/>
            <a:endParaRPr lang="en-US" altLang="zh-CN" dirty="0" smtClean="0">
              <a:latin typeface="Futura Medium" charset="0"/>
              <a:ea typeface="Futura Medium" charset="0"/>
              <a:cs typeface="Futura Medium" charset="0"/>
            </a:endParaRPr>
          </a:p>
        </p:txBody>
      </p:sp>
    </p:spTree>
    <p:extLst>
      <p:ext uri="{BB962C8B-B14F-4D97-AF65-F5344CB8AC3E}">
        <p14:creationId xmlns:p14="http://schemas.microsoft.com/office/powerpoint/2010/main" val="19096517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sz="4000" b="1" dirty="0" smtClean="0">
                <a:latin typeface="Futura Medium" charset="0"/>
                <a:ea typeface="Futura Medium" charset="0"/>
                <a:cs typeface="Futura Medium" charset="0"/>
              </a:rPr>
              <a:t>Python</a:t>
            </a:r>
            <a:r>
              <a:rPr lang="zh-CN" altLang="en-US" sz="4000" b="1" dirty="0" smtClean="0">
                <a:latin typeface="Futura Medium" charset="0"/>
                <a:ea typeface="Futura Medium" charset="0"/>
                <a:cs typeface="Futura Medium" charset="0"/>
              </a:rPr>
              <a:t>源程</a:t>
            </a:r>
            <a:r>
              <a:rPr lang="zh-CN" altLang="en-US" sz="4000" b="1" dirty="0">
                <a:latin typeface="Futura Medium" charset="0"/>
                <a:ea typeface="Futura Medium" charset="0"/>
                <a:cs typeface="Futura Medium" charset="0"/>
              </a:rPr>
              <a:t>序编码</a:t>
            </a:r>
            <a:br>
              <a:rPr lang="zh-CN" altLang="en-US" sz="4000" b="1" dirty="0">
                <a:latin typeface="Futura Medium" charset="0"/>
                <a:ea typeface="Futura Medium" charset="0"/>
                <a:cs typeface="Futura Medium" charset="0"/>
              </a:rPr>
            </a:br>
            <a:endParaRPr lang="en-US" sz="4000" dirty="0">
              <a:latin typeface="Futura Medium" charset="0"/>
              <a:ea typeface="Futura Medium" charset="0"/>
              <a:cs typeface="Futura Medium" charset="0"/>
            </a:endParaRPr>
          </a:p>
        </p:txBody>
      </p:sp>
      <p:sp>
        <p:nvSpPr>
          <p:cNvPr id="3" name="Content Placeholder 2"/>
          <p:cNvSpPr>
            <a:spLocks noGrp="1"/>
          </p:cNvSpPr>
          <p:nvPr>
            <p:ph idx="1"/>
          </p:nvPr>
        </p:nvSpPr>
        <p:spPr>
          <a:xfrm>
            <a:off x="677334" y="2160589"/>
            <a:ext cx="9144000" cy="3880773"/>
          </a:xfrm>
        </p:spPr>
        <p:txBody>
          <a:bodyPr>
            <a:normAutofit/>
          </a:bodyPr>
          <a:lstStyle/>
          <a:p>
            <a:r>
              <a:rPr lang="zh-CN" altLang="en-US" sz="2000" dirty="0">
                <a:latin typeface="Futura Medium" charset="0"/>
                <a:ea typeface="Futura Medium" charset="0"/>
                <a:cs typeface="Futura Medium" charset="0"/>
              </a:rPr>
              <a:t>默认情况下，</a:t>
            </a:r>
            <a:r>
              <a:rPr lang="en-US" altLang="zh-CN" sz="2000" dirty="0">
                <a:latin typeface="Futura Medium" charset="0"/>
                <a:ea typeface="Futura Medium" charset="0"/>
                <a:cs typeface="Futura Medium" charset="0"/>
              </a:rPr>
              <a:t>Python </a:t>
            </a:r>
            <a:r>
              <a:rPr lang="zh-CN" altLang="en-US" sz="2000" dirty="0">
                <a:latin typeface="Futura Medium" charset="0"/>
                <a:ea typeface="Futura Medium" charset="0"/>
                <a:cs typeface="Futura Medium" charset="0"/>
              </a:rPr>
              <a:t>源文件是 </a:t>
            </a:r>
            <a:r>
              <a:rPr lang="en-US" altLang="zh-CN" sz="2000" dirty="0">
                <a:latin typeface="Futura Medium" charset="0"/>
                <a:ea typeface="Futura Medium" charset="0"/>
                <a:cs typeface="Futura Medium" charset="0"/>
              </a:rPr>
              <a:t>UTF-8 </a:t>
            </a:r>
            <a:r>
              <a:rPr lang="zh-CN" altLang="en-US" sz="2000" dirty="0">
                <a:latin typeface="Futura Medium" charset="0"/>
                <a:ea typeface="Futura Medium" charset="0"/>
                <a:cs typeface="Futura Medium" charset="0"/>
              </a:rPr>
              <a:t>编码。在此编码下，全世界大多数语言的字符可以同时用在字符串、标识符和注释中 </a:t>
            </a:r>
            <a:r>
              <a:rPr lang="en-US" altLang="zh-CN" sz="2000" dirty="0">
                <a:latin typeface="Futura Medium" charset="0"/>
                <a:ea typeface="Futura Medium" charset="0"/>
                <a:cs typeface="Futura Medium" charset="0"/>
              </a:rPr>
              <a:t>— </a:t>
            </a:r>
            <a:r>
              <a:rPr lang="zh-CN" altLang="en-US" sz="2000" dirty="0">
                <a:latin typeface="Futura Medium" charset="0"/>
                <a:ea typeface="Futura Medium" charset="0"/>
                <a:cs typeface="Futura Medium" charset="0"/>
              </a:rPr>
              <a:t>尽管 </a:t>
            </a:r>
            <a:r>
              <a:rPr lang="en-US" altLang="zh-CN" sz="2000" dirty="0">
                <a:latin typeface="Futura Medium" charset="0"/>
                <a:ea typeface="Futura Medium" charset="0"/>
                <a:cs typeface="Futura Medium" charset="0"/>
              </a:rPr>
              <a:t>Python </a:t>
            </a:r>
            <a:r>
              <a:rPr lang="zh-CN" altLang="en-US" sz="2000" dirty="0">
                <a:latin typeface="Futura Medium" charset="0"/>
                <a:ea typeface="Futura Medium" charset="0"/>
                <a:cs typeface="Futura Medium" charset="0"/>
              </a:rPr>
              <a:t>标准库仅使用 </a:t>
            </a:r>
            <a:r>
              <a:rPr lang="en-US" altLang="zh-CN" sz="2000" dirty="0">
                <a:latin typeface="Futura Medium" charset="0"/>
                <a:ea typeface="Futura Medium" charset="0"/>
                <a:cs typeface="Futura Medium" charset="0"/>
              </a:rPr>
              <a:t>ASCII </a:t>
            </a:r>
            <a:r>
              <a:rPr lang="zh-CN" altLang="en-US" sz="2000" dirty="0">
                <a:latin typeface="Futura Medium" charset="0"/>
                <a:ea typeface="Futura Medium" charset="0"/>
                <a:cs typeface="Futura Medium" charset="0"/>
              </a:rPr>
              <a:t>字符做为标识符，这只是任何可移植代码应该遵守的约定。如果要正确的显示所有的字符</a:t>
            </a:r>
            <a:r>
              <a:rPr lang="zh-CN" altLang="en-US" sz="2000" dirty="0" smtClean="0">
                <a:latin typeface="Futura Medium" charset="0"/>
                <a:ea typeface="Futura Medium" charset="0"/>
                <a:cs typeface="Futura Medium" charset="0"/>
              </a:rPr>
              <a:t>，编辑器</a:t>
            </a:r>
            <a:r>
              <a:rPr lang="zh-CN" altLang="en-US" sz="2000" dirty="0">
                <a:latin typeface="Futura Medium" charset="0"/>
                <a:ea typeface="Futura Medium" charset="0"/>
                <a:cs typeface="Futura Medium" charset="0"/>
              </a:rPr>
              <a:t>必须能识别出文件是 </a:t>
            </a:r>
            <a:r>
              <a:rPr lang="en-US" altLang="zh-CN" sz="2000" dirty="0">
                <a:latin typeface="Futura Medium" charset="0"/>
                <a:ea typeface="Futura Medium" charset="0"/>
                <a:cs typeface="Futura Medium" charset="0"/>
              </a:rPr>
              <a:t>UTF-8 </a:t>
            </a:r>
            <a:r>
              <a:rPr lang="zh-CN" altLang="en-US" sz="2000" dirty="0">
                <a:latin typeface="Futura Medium" charset="0"/>
                <a:ea typeface="Futura Medium" charset="0"/>
                <a:cs typeface="Futura Medium" charset="0"/>
              </a:rPr>
              <a:t>编码，并且它使用的字体能</a:t>
            </a:r>
            <a:r>
              <a:rPr lang="zh-CN" altLang="en-US" sz="2000" dirty="0" smtClean="0">
                <a:latin typeface="Futura Medium" charset="0"/>
                <a:ea typeface="Futura Medium" charset="0"/>
                <a:cs typeface="Futura Medium" charset="0"/>
              </a:rPr>
              <a:t>支持文件</a:t>
            </a:r>
            <a:r>
              <a:rPr lang="zh-CN" altLang="en-US" sz="2000" dirty="0">
                <a:latin typeface="Futura Medium" charset="0"/>
                <a:ea typeface="Futura Medium" charset="0"/>
                <a:cs typeface="Futura Medium" charset="0"/>
              </a:rPr>
              <a:t>中所有的字符</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endParaRPr lang="en-US" sz="2000" dirty="0">
              <a:latin typeface="Futura Medium" charset="0"/>
              <a:ea typeface="Futura Medium" charset="0"/>
              <a:cs typeface="Futura Medium" charset="0"/>
            </a:endParaRPr>
          </a:p>
          <a:p>
            <a:r>
              <a:rPr lang="zh-CN" altLang="en-US" sz="2000" dirty="0" smtClean="0">
                <a:latin typeface="Futura Medium" charset="0"/>
                <a:ea typeface="Futura Medium" charset="0"/>
                <a:cs typeface="Futura Medium" charset="0"/>
              </a:rPr>
              <a:t>也</a:t>
            </a:r>
            <a:r>
              <a:rPr lang="zh-CN" altLang="en-US" sz="2000" dirty="0">
                <a:latin typeface="Futura Medium" charset="0"/>
                <a:ea typeface="Futura Medium" charset="0"/>
                <a:cs typeface="Futura Medium" charset="0"/>
              </a:rPr>
              <a:t>可以为源文件指定不同的字符编码。为此，在 </a:t>
            </a:r>
            <a:r>
              <a:rPr lang="en-US" altLang="zh-CN" sz="2000" dirty="0">
                <a:latin typeface="Futura Medium" charset="0"/>
                <a:ea typeface="Futura Medium" charset="0"/>
                <a:cs typeface="Futura Medium" charset="0"/>
              </a:rPr>
              <a:t>#!</a:t>
            </a:r>
            <a:r>
              <a:rPr lang="zh-CN" altLang="en-US" sz="2000" dirty="0">
                <a:latin typeface="Futura Medium" charset="0"/>
                <a:ea typeface="Futura Medium" charset="0"/>
                <a:cs typeface="Futura Medium" charset="0"/>
              </a:rPr>
              <a:t> 行（首行）后插入至少一行特殊的注释行</a:t>
            </a:r>
            <a:r>
              <a:rPr lang="zh-CN" altLang="en-US" sz="2000" dirty="0" smtClean="0">
                <a:latin typeface="Futura Medium" charset="0"/>
                <a:ea typeface="Futura Medium" charset="0"/>
                <a:cs typeface="Futura Medium" charset="0"/>
              </a:rPr>
              <a:t>来定义源</a:t>
            </a:r>
            <a:r>
              <a:rPr lang="zh-CN" altLang="en-US" sz="2000" dirty="0">
                <a:latin typeface="Futura Medium" charset="0"/>
                <a:ea typeface="Futura Medium" charset="0"/>
                <a:cs typeface="Futura Medium" charset="0"/>
              </a:rPr>
              <a:t>文件的编码</a:t>
            </a:r>
            <a:r>
              <a:rPr lang="en-US" altLang="zh-CN" sz="2000" dirty="0" smtClean="0">
                <a:latin typeface="Futura Medium" charset="0"/>
                <a:ea typeface="Futura Medium" charset="0"/>
                <a:cs typeface="Futura Medium" charset="0"/>
              </a:rPr>
              <a:t>:</a:t>
            </a:r>
          </a:p>
          <a:p>
            <a:endParaRPr lang="en-US" sz="2000" dirty="0">
              <a:latin typeface="Futura Medium" charset="0"/>
              <a:ea typeface="Futura Medium" charset="0"/>
              <a:cs typeface="Futura Medium" charset="0"/>
            </a:endParaRPr>
          </a:p>
        </p:txBody>
      </p:sp>
      <p:sp>
        <p:nvSpPr>
          <p:cNvPr id="4" name="Rectangle 3"/>
          <p:cNvSpPr/>
          <p:nvPr/>
        </p:nvSpPr>
        <p:spPr>
          <a:xfrm>
            <a:off x="1063422" y="5215011"/>
            <a:ext cx="2847254" cy="369332"/>
          </a:xfrm>
          <a:prstGeom prst="rect">
            <a:avLst/>
          </a:prstGeom>
        </p:spPr>
        <p:txBody>
          <a:bodyPr wrap="none">
            <a:spAutoFit/>
          </a:bodyPr>
          <a:lstStyle/>
          <a:p>
            <a:r>
              <a:rPr lang="en-US" i="1" dirty="0">
                <a:solidFill>
                  <a:srgbClr val="002060"/>
                </a:solidFill>
                <a:latin typeface="Futura Medium" charset="0"/>
                <a:ea typeface="Futura Medium" charset="0"/>
                <a:cs typeface="Futura Medium" charset="0"/>
              </a:rPr>
              <a:t># -*- coding: encoding -*-</a:t>
            </a:r>
            <a:endParaRPr lang="en-US" dirty="0">
              <a:solidFill>
                <a:srgbClr val="002060"/>
              </a:solidFill>
              <a:latin typeface="Futura Medium" charset="0"/>
              <a:ea typeface="Futura Medium" charset="0"/>
              <a:cs typeface="Futura Medium" charset="0"/>
            </a:endParaRPr>
          </a:p>
        </p:txBody>
      </p:sp>
    </p:spTree>
    <p:extLst>
      <p:ext uri="{BB962C8B-B14F-4D97-AF65-F5344CB8AC3E}">
        <p14:creationId xmlns:p14="http://schemas.microsoft.com/office/powerpoint/2010/main" val="19817349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sz="4000" dirty="0" smtClean="0">
                <a:latin typeface="Futura Medium" charset="0"/>
                <a:ea typeface="Futura Medium" charset="0"/>
                <a:cs typeface="Futura Medium" charset="0"/>
              </a:rPr>
              <a:t>Python</a:t>
            </a:r>
            <a:r>
              <a:rPr lang="zh-CN" altLang="en-US" sz="4000" dirty="0" smtClean="0">
                <a:latin typeface="Futura Medium" charset="0"/>
                <a:ea typeface="Futura Medium" charset="0"/>
                <a:cs typeface="Futura Medium" charset="0"/>
              </a:rPr>
              <a:t>语法常用注意点</a:t>
            </a:r>
            <a:r>
              <a:rPr lang="en-US" altLang="zh-CN" sz="4000" dirty="0" smtClean="0">
                <a:latin typeface="Futura Medium" charset="0"/>
                <a:ea typeface="Futura Medium" charset="0"/>
                <a:cs typeface="Futura Medium" charset="0"/>
              </a:rPr>
              <a:t>-</a:t>
            </a:r>
            <a:r>
              <a:rPr lang="zh-CN" altLang="en-US" sz="4000" dirty="0" smtClean="0">
                <a:latin typeface="Futura Medium" charset="0"/>
                <a:ea typeface="Futura Medium" charset="0"/>
                <a:cs typeface="Futura Medium" charset="0"/>
              </a:rPr>
              <a:t> 字符串</a:t>
            </a:r>
            <a:endParaRPr lang="en-US" sz="4000" dirty="0">
              <a:latin typeface="Futura Medium" charset="0"/>
              <a:ea typeface="Futura Medium" charset="0"/>
              <a:cs typeface="Futura Medium" charset="0"/>
            </a:endParaRPr>
          </a:p>
        </p:txBody>
      </p:sp>
      <p:sp>
        <p:nvSpPr>
          <p:cNvPr id="3" name="Content Placeholder 2"/>
          <p:cNvSpPr>
            <a:spLocks noGrp="1"/>
          </p:cNvSpPr>
          <p:nvPr>
            <p:ph idx="1"/>
          </p:nvPr>
        </p:nvSpPr>
        <p:spPr>
          <a:xfrm>
            <a:off x="677334" y="1840755"/>
            <a:ext cx="9144000" cy="5151718"/>
          </a:xfrm>
        </p:spPr>
        <p:txBody>
          <a:bodyPr>
            <a:normAutofit/>
          </a:bodyPr>
          <a:lstStyle/>
          <a:p>
            <a:r>
              <a:rPr lang="ja-JP" altLang="en-US" sz="2400" b="1" dirty="0">
                <a:latin typeface="Futura Medium" charset="0"/>
                <a:ea typeface="Futura Medium" charset="0"/>
                <a:cs typeface="Futura Medium" charset="0"/>
              </a:rPr>
              <a:t>字</a:t>
            </a:r>
            <a:r>
              <a:rPr lang="ja-JP" altLang="en-US" sz="2400" b="1" dirty="0" smtClean="0">
                <a:latin typeface="Futura Medium" charset="0"/>
                <a:ea typeface="Futura Medium" charset="0"/>
                <a:cs typeface="Futura Medium" charset="0"/>
              </a:rPr>
              <a:t>符串</a:t>
            </a:r>
            <a:endParaRPr lang="en-US" altLang="ja-JP" sz="2400" b="1" dirty="0">
              <a:latin typeface="Futura Medium" charset="0"/>
              <a:ea typeface="Futura Medium" charset="0"/>
              <a:cs typeface="Futura Medium" charset="0"/>
            </a:endParaRPr>
          </a:p>
          <a:p>
            <a:pPr lvl="1">
              <a:buFont typeface="Courier New" charset="0"/>
              <a:buChar char="o"/>
            </a:pPr>
            <a:r>
              <a:rPr lang="en-US" altLang="zh-CN" sz="1800" dirty="0" smtClean="0">
                <a:latin typeface="Futura Medium" charset="0"/>
                <a:ea typeface="Futura Medium" charset="0"/>
                <a:cs typeface="Futura Medium" charset="0"/>
              </a:rPr>
              <a:t>Python </a:t>
            </a:r>
            <a:r>
              <a:rPr lang="zh-CN" altLang="en-US" sz="1800" dirty="0" smtClean="0">
                <a:latin typeface="Futura Medium" charset="0"/>
                <a:ea typeface="Futura Medium" charset="0"/>
                <a:cs typeface="Futura Medium" charset="0"/>
              </a:rPr>
              <a:t>可以用</a:t>
            </a:r>
            <a:r>
              <a:rPr lang="zh-CN" altLang="en-US" sz="1800" dirty="0">
                <a:latin typeface="Futura Medium" charset="0"/>
                <a:ea typeface="Futura Medium" charset="0"/>
                <a:cs typeface="Futura Medium" charset="0"/>
              </a:rPr>
              <a:t>单引号 </a:t>
            </a:r>
            <a:r>
              <a:rPr lang="en-US" altLang="zh-CN" sz="1800" dirty="0" smtClean="0">
                <a:latin typeface="Futura Medium" charset="0"/>
                <a:ea typeface="Futura Medium" charset="0"/>
                <a:cs typeface="Futura Medium" charset="0"/>
              </a:rPr>
              <a:t>(‘...’) </a:t>
            </a:r>
            <a:r>
              <a:rPr lang="zh-CN" altLang="en-US" sz="1800" dirty="0">
                <a:latin typeface="Futura Medium" charset="0"/>
                <a:ea typeface="Futura Medium" charset="0"/>
                <a:cs typeface="Futura Medium" charset="0"/>
              </a:rPr>
              <a:t>或双引号 </a:t>
            </a:r>
            <a:r>
              <a:rPr lang="en-US" altLang="zh-CN" sz="1800" dirty="0" smtClean="0">
                <a:latin typeface="Futura Medium" charset="0"/>
                <a:ea typeface="Futura Medium" charset="0"/>
                <a:cs typeface="Futura Medium" charset="0"/>
              </a:rPr>
              <a:t>(“...”) </a:t>
            </a:r>
            <a:r>
              <a:rPr lang="zh-CN" altLang="en-US" sz="1800" dirty="0" smtClean="0">
                <a:latin typeface="Futura Medium" charset="0"/>
                <a:ea typeface="Futura Medium" charset="0"/>
                <a:cs typeface="Futura Medium" charset="0"/>
              </a:rPr>
              <a:t>标识的不同</a:t>
            </a:r>
            <a:r>
              <a:rPr lang="zh-CN" altLang="en-US" sz="1800" dirty="0">
                <a:latin typeface="Futura Medium" charset="0"/>
                <a:ea typeface="Futura Medium" charset="0"/>
                <a:cs typeface="Futura Medium" charset="0"/>
              </a:rPr>
              <a:t>方式表示的字</a:t>
            </a:r>
            <a:r>
              <a:rPr lang="zh-CN" altLang="en-US" sz="1800" dirty="0" smtClean="0">
                <a:latin typeface="Futura Medium" charset="0"/>
                <a:ea typeface="Futura Medium" charset="0"/>
                <a:cs typeface="Futura Medium" charset="0"/>
              </a:rPr>
              <a:t>符串。</a:t>
            </a:r>
            <a:r>
              <a:rPr lang="zh-CN" altLang="en-US" sz="1800" dirty="0">
                <a:latin typeface="Futura Medium" charset="0"/>
                <a:ea typeface="Futura Medium" charset="0"/>
                <a:cs typeface="Futura Medium" charset="0"/>
              </a:rPr>
              <a:t> 与其它语言不同，特殊字符例如 </a:t>
            </a:r>
            <a:r>
              <a:rPr lang="en-US" altLang="zh-CN" sz="1800" dirty="0">
                <a:latin typeface="Futura Medium" charset="0"/>
                <a:ea typeface="Futura Medium" charset="0"/>
                <a:cs typeface="Futura Medium" charset="0"/>
              </a:rPr>
              <a:t>\n</a:t>
            </a:r>
            <a:r>
              <a:rPr lang="zh-CN" altLang="en-US" sz="1800" dirty="0">
                <a:latin typeface="Futura Medium" charset="0"/>
                <a:ea typeface="Futura Medium" charset="0"/>
                <a:cs typeface="Futura Medium" charset="0"/>
              </a:rPr>
              <a:t> 在单引号</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和双引号</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中具有相同的含义。两者唯一的区别是在单引号中</a:t>
            </a:r>
            <a:r>
              <a:rPr lang="zh-CN" altLang="en-US" sz="1800" dirty="0" smtClean="0">
                <a:latin typeface="Futura Medium" charset="0"/>
                <a:ea typeface="Futura Medium" charset="0"/>
                <a:cs typeface="Futura Medium" charset="0"/>
              </a:rPr>
              <a:t>，不</a:t>
            </a:r>
            <a:r>
              <a:rPr lang="zh-CN" altLang="en-US" sz="1800" dirty="0">
                <a:latin typeface="Futura Medium" charset="0"/>
                <a:ea typeface="Futura Medium" charset="0"/>
                <a:cs typeface="Futura Medium" charset="0"/>
              </a:rPr>
              <a:t>需要转义 </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 （</a:t>
            </a:r>
            <a:r>
              <a:rPr lang="zh-CN" altLang="en-US" sz="1800" dirty="0" smtClean="0">
                <a:latin typeface="Futura Medium" charset="0"/>
                <a:ea typeface="Futura Medium" charset="0"/>
                <a:cs typeface="Futura Medium" charset="0"/>
              </a:rPr>
              <a:t>但必须</a:t>
            </a:r>
            <a:r>
              <a:rPr lang="zh-CN" altLang="en-US" sz="1800" dirty="0">
                <a:latin typeface="Futura Medium" charset="0"/>
                <a:ea typeface="Futura Medium" charset="0"/>
                <a:cs typeface="Futura Medium" charset="0"/>
              </a:rPr>
              <a:t>转义 </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 </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a:t>
            </a:r>
            <a:r>
              <a:rPr lang="zh-CN" altLang="en-US" sz="1800" dirty="0" smtClean="0">
                <a:latin typeface="Futura Medium" charset="0"/>
                <a:ea typeface="Futura Medium" charset="0"/>
                <a:cs typeface="Futura Medium" charset="0"/>
              </a:rPr>
              <a:t>反之亦然。</a:t>
            </a:r>
            <a:endParaRPr lang="en-US" altLang="zh-CN" sz="1800" dirty="0" smtClean="0">
              <a:latin typeface="Futura Medium" charset="0"/>
              <a:ea typeface="Futura Medium" charset="0"/>
              <a:cs typeface="Futura Medium" charset="0"/>
            </a:endParaRPr>
          </a:p>
          <a:p>
            <a:pPr lvl="1">
              <a:buFont typeface="Courier New" charset="0"/>
              <a:buChar char="o"/>
            </a:pPr>
            <a:r>
              <a:rPr lang="zh-CN" altLang="en-US" sz="1800" dirty="0" smtClean="0">
                <a:latin typeface="Futura Medium" charset="0"/>
                <a:ea typeface="Futura Medium" charset="0"/>
                <a:cs typeface="Futura Medium" charset="0"/>
              </a:rPr>
              <a:t>如果前面</a:t>
            </a:r>
            <a:r>
              <a:rPr lang="zh-CN" altLang="en-US" sz="1800" dirty="0">
                <a:latin typeface="Futura Medium" charset="0"/>
                <a:ea typeface="Futura Medium" charset="0"/>
                <a:cs typeface="Futura Medium" charset="0"/>
              </a:rPr>
              <a:t>带有 </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 的字符被当作特殊字符</a:t>
            </a:r>
            <a:r>
              <a:rPr lang="zh-CN" altLang="en-US" sz="1800" dirty="0" smtClean="0">
                <a:latin typeface="Futura Medium" charset="0"/>
                <a:ea typeface="Futura Medium" charset="0"/>
                <a:cs typeface="Futura Medium" charset="0"/>
              </a:rPr>
              <a:t>，可以</a:t>
            </a:r>
            <a:r>
              <a:rPr lang="zh-CN" altLang="en-US" sz="1800" dirty="0">
                <a:latin typeface="Futura Medium" charset="0"/>
                <a:ea typeface="Futura Medium" charset="0"/>
                <a:cs typeface="Futura Medium" charset="0"/>
              </a:rPr>
              <a:t>使用 </a:t>
            </a:r>
            <a:r>
              <a:rPr lang="zh-CN" altLang="en-US" sz="1800" i="1" dirty="0">
                <a:latin typeface="Futura Medium" charset="0"/>
                <a:ea typeface="Futura Medium" charset="0"/>
                <a:cs typeface="Futura Medium" charset="0"/>
              </a:rPr>
              <a:t>原始字符串</a:t>
            </a:r>
            <a:r>
              <a:rPr lang="zh-CN" altLang="en-US" sz="1800" dirty="0">
                <a:latin typeface="Futura Medium" charset="0"/>
                <a:ea typeface="Futura Medium" charset="0"/>
                <a:cs typeface="Futura Medium" charset="0"/>
              </a:rPr>
              <a:t>，方法是在第一个引号前面加上一个 </a:t>
            </a:r>
            <a:r>
              <a:rPr lang="en-US" altLang="zh-CN" sz="1800" dirty="0" smtClean="0">
                <a:latin typeface="Futura Medium" charset="0"/>
                <a:ea typeface="Futura Medium" charset="0"/>
                <a:cs typeface="Futura Medium" charset="0"/>
              </a:rPr>
              <a:t>r</a:t>
            </a:r>
            <a:r>
              <a:rPr lang="zh-CN" altLang="en-US" sz="1800" dirty="0" smtClean="0">
                <a:latin typeface="Futura Medium" charset="0"/>
                <a:ea typeface="Futura Medium" charset="0"/>
                <a:cs typeface="Futura Medium" charset="0"/>
              </a:rPr>
              <a:t>。</a:t>
            </a:r>
            <a:endParaRPr lang="en-US" altLang="zh-CN" sz="1800" dirty="0">
              <a:latin typeface="Futura Medium" charset="0"/>
              <a:ea typeface="Futura Medium" charset="0"/>
              <a:cs typeface="Futura Medium" charset="0"/>
            </a:endParaRPr>
          </a:p>
          <a:p>
            <a:pPr lvl="1">
              <a:buFont typeface="Courier New" charset="0"/>
              <a:buChar char="o"/>
            </a:pPr>
            <a:r>
              <a:rPr lang="zh-CN" altLang="en-US" sz="1800" dirty="0">
                <a:latin typeface="Futura Medium" charset="0"/>
                <a:ea typeface="Futura Medium" charset="0"/>
                <a:cs typeface="Futura Medium" charset="0"/>
              </a:rPr>
              <a:t>字符串文本能够分成多行。一种方法是使用三引号：</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 或者 </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。行尾换行符会被自动包含到字符串中，但是可以在行尾加上 </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 来避免这个行为。下面的示例： 可以使用反斜杠为行结尾的连续字符串，它表示下一行在逻辑上是本行的后续内容</a:t>
            </a:r>
            <a:r>
              <a:rPr lang="en-US" altLang="zh-CN" sz="1800" dirty="0" smtClean="0">
                <a:latin typeface="Futura Medium" charset="0"/>
                <a:ea typeface="Futura Medium" charset="0"/>
                <a:cs typeface="Futura Medium" charset="0"/>
              </a:rPr>
              <a:t>:</a:t>
            </a:r>
          </a:p>
          <a:p>
            <a:pPr lvl="1">
              <a:buFont typeface="Courier New" charset="0"/>
              <a:buChar char="o"/>
            </a:pPr>
            <a:r>
              <a:rPr lang="en-US" altLang="zh-CN" sz="1800" dirty="0">
                <a:latin typeface="Futura Medium" charset="0"/>
                <a:ea typeface="Futura Medium" charset="0"/>
                <a:cs typeface="Futura Medium" charset="0"/>
              </a:rPr>
              <a:t>Python </a:t>
            </a:r>
            <a:r>
              <a:rPr lang="zh-CN" altLang="en-US" sz="1800" dirty="0">
                <a:latin typeface="Futura Medium" charset="0"/>
                <a:ea typeface="Futura Medium" charset="0"/>
                <a:cs typeface="Futura Medium" charset="0"/>
              </a:rPr>
              <a:t>能够优雅地处理那些没有意义的切片索引：一个过大的索引值</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即下标值大于字符串实际长度</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将被字符串实际长度所代替，当上边界比下边界大时</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即切片左值大于右值</a:t>
            </a:r>
            <a:r>
              <a:rPr lang="en-US" altLang="zh-CN" sz="1800" dirty="0">
                <a:latin typeface="Futura Medium" charset="0"/>
                <a:ea typeface="Futura Medium" charset="0"/>
                <a:cs typeface="Futura Medium" charset="0"/>
              </a:rPr>
              <a:t>)</a:t>
            </a:r>
            <a:r>
              <a:rPr lang="zh-CN" altLang="en-US" sz="1800" dirty="0">
                <a:latin typeface="Futura Medium" charset="0"/>
                <a:ea typeface="Futura Medium" charset="0"/>
                <a:cs typeface="Futura Medium" charset="0"/>
              </a:rPr>
              <a:t>就返回空字</a:t>
            </a:r>
            <a:r>
              <a:rPr lang="zh-CN" altLang="en-US" sz="1800" dirty="0" smtClean="0">
                <a:latin typeface="Futura Medium" charset="0"/>
                <a:ea typeface="Futura Medium" charset="0"/>
                <a:cs typeface="Futura Medium" charset="0"/>
              </a:rPr>
              <a:t>符串。</a:t>
            </a:r>
            <a:endParaRPr lang="en-US" altLang="zh-CN" sz="1800" dirty="0" smtClean="0">
              <a:latin typeface="Futura Medium" charset="0"/>
              <a:ea typeface="Futura Medium" charset="0"/>
              <a:cs typeface="Futura Medium" charset="0"/>
            </a:endParaRPr>
          </a:p>
          <a:p>
            <a:pPr lvl="1">
              <a:buFont typeface="Courier New" charset="0"/>
              <a:buChar char="o"/>
            </a:pPr>
            <a:r>
              <a:rPr lang="en-US" altLang="zh-CN" sz="1800" dirty="0">
                <a:latin typeface="Futura Medium" charset="0"/>
                <a:ea typeface="Futura Medium" charset="0"/>
                <a:cs typeface="Futura Medium" charset="0"/>
              </a:rPr>
              <a:t>Python</a:t>
            </a:r>
            <a:r>
              <a:rPr lang="zh-CN" altLang="en-US" sz="1800" dirty="0">
                <a:latin typeface="Futura Medium" charset="0"/>
                <a:ea typeface="Futura Medium" charset="0"/>
                <a:cs typeface="Futura Medium" charset="0"/>
              </a:rPr>
              <a:t>字符串不可以被更改 </a:t>
            </a:r>
            <a:r>
              <a:rPr lang="en-US" altLang="zh-CN" sz="1800" dirty="0">
                <a:latin typeface="Futura Medium" charset="0"/>
                <a:ea typeface="Futura Medium" charset="0"/>
                <a:cs typeface="Futura Medium" charset="0"/>
              </a:rPr>
              <a:t>— </a:t>
            </a:r>
            <a:r>
              <a:rPr lang="zh-CN" altLang="en-US" sz="1800" dirty="0">
                <a:latin typeface="Futura Medium" charset="0"/>
                <a:ea typeface="Futura Medium" charset="0"/>
                <a:cs typeface="Futura Medium" charset="0"/>
              </a:rPr>
              <a:t>它们是 </a:t>
            </a:r>
            <a:r>
              <a:rPr lang="zh-CN" altLang="en-US" sz="2400" b="1" dirty="0">
                <a:solidFill>
                  <a:srgbClr val="FF0000"/>
                </a:solidFill>
                <a:latin typeface="Futura Medium" charset="0"/>
                <a:ea typeface="Futura Medium" charset="0"/>
                <a:cs typeface="Futura Medium" charset="0"/>
              </a:rPr>
              <a:t>不可变的</a:t>
            </a:r>
            <a:r>
              <a:rPr lang="zh-CN" altLang="en-US" sz="1800" dirty="0">
                <a:latin typeface="Futura Medium" charset="0"/>
                <a:ea typeface="Futura Medium" charset="0"/>
                <a:cs typeface="Futura Medium" charset="0"/>
              </a:rPr>
              <a:t> 。因此，赋值给字符串索引的位置会导致</a:t>
            </a:r>
            <a:r>
              <a:rPr lang="zh-CN" altLang="en-US" sz="1800" dirty="0" smtClean="0">
                <a:latin typeface="Futura Medium" charset="0"/>
                <a:ea typeface="Futura Medium" charset="0"/>
                <a:cs typeface="Futura Medium" charset="0"/>
              </a:rPr>
              <a:t>错误。</a:t>
            </a:r>
            <a:endParaRPr lang="en-US" altLang="zh-CN" sz="1800" dirty="0" smtClean="0">
              <a:latin typeface="Futura Medium" charset="0"/>
              <a:ea typeface="Futura Medium" charset="0"/>
              <a:cs typeface="Futura Medium" charset="0"/>
            </a:endParaRPr>
          </a:p>
          <a:p>
            <a:pPr lvl="1"/>
            <a:endParaRPr lang="en-US" altLang="ja-JP" b="1" dirty="0">
              <a:latin typeface="Futura Medium" charset="0"/>
              <a:ea typeface="Futura Medium" charset="0"/>
              <a:cs typeface="Futura Medium" charset="0"/>
            </a:endParaRPr>
          </a:p>
          <a:p>
            <a:endParaRPr lang="ja-JP" altLang="en-US" b="1" dirty="0">
              <a:latin typeface="Futura Medium" charset="0"/>
              <a:ea typeface="Futura Medium" charset="0"/>
              <a:cs typeface="Futura Medium" charset="0"/>
            </a:endParaRPr>
          </a:p>
          <a:p>
            <a:endParaRPr lang="en-US" dirty="0">
              <a:latin typeface="Futura Medium" charset="0"/>
              <a:ea typeface="Futura Medium" charset="0"/>
              <a:cs typeface="Futura Medium" charset="0"/>
            </a:endParaRPr>
          </a:p>
        </p:txBody>
      </p:sp>
    </p:spTree>
    <p:extLst>
      <p:ext uri="{BB962C8B-B14F-4D97-AF65-F5344CB8AC3E}">
        <p14:creationId xmlns:p14="http://schemas.microsoft.com/office/powerpoint/2010/main" val="4947488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Futura Medium" charset="0"/>
                <a:ea typeface="Futura Medium" charset="0"/>
                <a:cs typeface="Futura Medium" charset="0"/>
              </a:rPr>
              <a:t>Python 流程控制</a:t>
            </a:r>
            <a:br>
              <a:rPr lang="en-US" sz="4000" dirty="0">
                <a:latin typeface="Futura Medium" charset="0"/>
                <a:ea typeface="Futura Medium" charset="0"/>
                <a:cs typeface="Futura Medium" charset="0"/>
              </a:rPr>
            </a:br>
            <a:endParaRPr lang="en-US" sz="4000" dirty="0">
              <a:latin typeface="Futura Medium" charset="0"/>
              <a:ea typeface="Futura Medium" charset="0"/>
              <a:cs typeface="Futura Medium" charset="0"/>
            </a:endParaRPr>
          </a:p>
        </p:txBody>
      </p:sp>
      <p:sp>
        <p:nvSpPr>
          <p:cNvPr id="3" name="Content Placeholder 2"/>
          <p:cNvSpPr>
            <a:spLocks noGrp="1"/>
          </p:cNvSpPr>
          <p:nvPr>
            <p:ph idx="1"/>
          </p:nvPr>
        </p:nvSpPr>
        <p:spPr/>
        <p:txBody>
          <a:bodyPr>
            <a:normAutofit/>
          </a:bodyPr>
          <a:lstStyle/>
          <a:p>
            <a:r>
              <a:rPr lang="zh-CN" altLang="en-US" sz="2000" dirty="0">
                <a:latin typeface="Futura Medium" charset="0"/>
                <a:ea typeface="Futura Medium" charset="0"/>
                <a:cs typeface="Futura Medium" charset="0"/>
              </a:rPr>
              <a:t> </a:t>
            </a:r>
            <a:r>
              <a:rPr lang="en-US" altLang="zh-CN" sz="2000" dirty="0">
                <a:latin typeface="Futura Medium" charset="0"/>
                <a:ea typeface="Futura Medium" charset="0"/>
                <a:cs typeface="Futura Medium" charset="0"/>
              </a:rPr>
              <a:t>if</a:t>
            </a:r>
            <a:r>
              <a:rPr lang="zh-CN" altLang="en-US" sz="2000" dirty="0">
                <a:latin typeface="Futura Medium" charset="0"/>
                <a:ea typeface="Futura Medium" charset="0"/>
                <a:cs typeface="Futura Medium" charset="0"/>
              </a:rPr>
              <a:t> </a:t>
            </a:r>
            <a:r>
              <a:rPr lang="zh-CN" altLang="en-US" sz="2000" dirty="0" smtClean="0">
                <a:latin typeface="Futura Medium" charset="0"/>
                <a:ea typeface="Futura Medium" charset="0"/>
                <a:cs typeface="Futura Medium" charset="0"/>
              </a:rPr>
              <a:t>语句</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a:latin typeface="Futura Medium" charset="0"/>
                <a:ea typeface="Futura Medium" charset="0"/>
                <a:cs typeface="Futura Medium" charset="0"/>
              </a:rPr>
              <a:t>关键字 ‘</a:t>
            </a:r>
            <a:r>
              <a:rPr lang="en-US" altLang="zh-CN" sz="2000" dirty="0">
                <a:latin typeface="Futura Medium" charset="0"/>
                <a:ea typeface="Futura Medium" charset="0"/>
                <a:cs typeface="Futura Medium" charset="0"/>
              </a:rPr>
              <a:t>elif</a:t>
            </a:r>
            <a:r>
              <a:rPr lang="zh-CN" altLang="en-US" sz="2000" dirty="0">
                <a:latin typeface="Futura Medium" charset="0"/>
                <a:ea typeface="Futura Medium" charset="0"/>
                <a:cs typeface="Futura Medium" charset="0"/>
              </a:rPr>
              <a:t>’ 是 ’</a:t>
            </a:r>
            <a:r>
              <a:rPr lang="en-US" altLang="zh-CN" sz="2000" dirty="0">
                <a:latin typeface="Futura Medium" charset="0"/>
                <a:ea typeface="Futura Medium" charset="0"/>
                <a:cs typeface="Futura Medium" charset="0"/>
              </a:rPr>
              <a:t>else if’ </a:t>
            </a:r>
            <a:r>
              <a:rPr lang="zh-CN" altLang="en-US" sz="2000" dirty="0">
                <a:latin typeface="Futura Medium" charset="0"/>
                <a:ea typeface="Futura Medium" charset="0"/>
                <a:cs typeface="Futura Medium" charset="0"/>
              </a:rPr>
              <a:t>的缩写，这个可以有效地避免过深的缩进</a:t>
            </a:r>
          </a:p>
          <a:p>
            <a:r>
              <a:rPr lang="en-US" sz="2000" dirty="0">
                <a:latin typeface="Futura Medium" charset="0"/>
                <a:ea typeface="Futura Medium" charset="0"/>
                <a:cs typeface="Futura Medium" charset="0"/>
              </a:rPr>
              <a:t>for 语句</a:t>
            </a:r>
          </a:p>
          <a:p>
            <a:r>
              <a:rPr lang="en-US" sz="2000" dirty="0">
                <a:latin typeface="Futura Medium" charset="0"/>
                <a:ea typeface="Futura Medium" charset="0"/>
                <a:cs typeface="Futura Medium" charset="0"/>
              </a:rPr>
              <a:t>range() </a:t>
            </a:r>
            <a:r>
              <a:rPr lang="en-US" sz="2000" dirty="0" smtClean="0">
                <a:latin typeface="Futura Medium" charset="0"/>
                <a:ea typeface="Futura Medium" charset="0"/>
                <a:cs typeface="Futura Medium" charset="0"/>
              </a:rPr>
              <a:t>函数</a:t>
            </a:r>
            <a:endParaRPr lang="en-US" sz="2000" dirty="0">
              <a:latin typeface="Futura Medium" charset="0"/>
              <a:ea typeface="Futura Medium" charset="0"/>
              <a:cs typeface="Futura Medium" charset="0"/>
            </a:endParaRPr>
          </a:p>
          <a:p>
            <a:pPr lvl="1">
              <a:buFont typeface="Courier New" charset="0"/>
              <a:buChar char="o"/>
            </a:pPr>
            <a:r>
              <a:rPr lang="zh-CN" altLang="en-US" sz="2000" dirty="0">
                <a:latin typeface="Futura Medium" charset="0"/>
                <a:ea typeface="Futura Medium" charset="0"/>
                <a:cs typeface="Futura Medium" charset="0"/>
              </a:rPr>
              <a:t>打印一个序列：  </a:t>
            </a:r>
            <a:r>
              <a:rPr lang="en-US" sz="2000" dirty="0">
                <a:latin typeface="Futura Medium" charset="0"/>
                <a:ea typeface="Futura Medium" charset="0"/>
                <a:cs typeface="Futura Medium" charset="0"/>
              </a:rPr>
              <a:t>print(range(10))</a:t>
            </a:r>
          </a:p>
          <a:p>
            <a:pPr lvl="1">
              <a:buFont typeface="Courier New" charset="0"/>
              <a:buChar char="o"/>
            </a:pPr>
            <a:r>
              <a:rPr lang="zh-CN" altLang="en-US" sz="2000" dirty="0">
                <a:latin typeface="Futura Medium" charset="0"/>
                <a:ea typeface="Futura Medium" charset="0"/>
                <a:cs typeface="Futura Medium" charset="0"/>
              </a:rPr>
              <a:t>从可迭代（对象）中创建列表</a:t>
            </a:r>
            <a:r>
              <a:rPr lang="en-US" altLang="zh-CN" sz="2000" dirty="0">
                <a:latin typeface="Futura Medium" charset="0"/>
                <a:ea typeface="Futura Medium" charset="0"/>
                <a:cs typeface="Futura Medium" charset="0"/>
              </a:rPr>
              <a:t>:</a:t>
            </a:r>
            <a:r>
              <a:rPr lang="en-US" sz="2000" dirty="0">
                <a:latin typeface="Futura Medium" charset="0"/>
                <a:ea typeface="Futura Medium" charset="0"/>
                <a:cs typeface="Futura Medium" charset="0"/>
              </a:rPr>
              <a:t>list(range(5</a:t>
            </a:r>
            <a:r>
              <a:rPr lang="en-US" sz="2000" dirty="0" smtClean="0">
                <a:latin typeface="Futura Medium" charset="0"/>
                <a:ea typeface="Futura Medium" charset="0"/>
                <a:cs typeface="Futura Medium" charset="0"/>
              </a:rPr>
              <a:t>))</a:t>
            </a:r>
          </a:p>
          <a:p>
            <a:r>
              <a:rPr lang="en-US" sz="2000" dirty="0">
                <a:latin typeface="Futura Medium" charset="0"/>
                <a:ea typeface="Futura Medium" charset="0"/>
                <a:cs typeface="Futura Medium" charset="0"/>
              </a:rPr>
              <a:t>break 和 continue </a:t>
            </a:r>
            <a:r>
              <a:rPr lang="en-US" sz="2000" dirty="0" smtClean="0">
                <a:latin typeface="Futura Medium" charset="0"/>
                <a:ea typeface="Futura Medium" charset="0"/>
                <a:cs typeface="Futura Medium" charset="0"/>
              </a:rPr>
              <a:t>语句</a:t>
            </a:r>
          </a:p>
          <a:p>
            <a:r>
              <a:rPr lang="en-US" sz="2000" dirty="0">
                <a:latin typeface="Futura Medium" charset="0"/>
                <a:ea typeface="Futura Medium" charset="0"/>
                <a:cs typeface="Futura Medium" charset="0"/>
              </a:rPr>
              <a:t>pass </a:t>
            </a:r>
            <a:r>
              <a:rPr lang="en-US" sz="2000" dirty="0" smtClean="0">
                <a:latin typeface="Futura Medium" charset="0"/>
                <a:ea typeface="Futura Medium" charset="0"/>
                <a:cs typeface="Futura Medium" charset="0"/>
              </a:rPr>
              <a:t>语句</a:t>
            </a:r>
            <a:endParaRPr lang="en-US" sz="2000" dirty="0">
              <a:latin typeface="Futura Medium" charset="0"/>
              <a:ea typeface="Futura Medium" charset="0"/>
              <a:cs typeface="Futura Medium" charset="0"/>
            </a:endParaRPr>
          </a:p>
        </p:txBody>
      </p:sp>
    </p:spTree>
    <p:extLst>
      <p:ext uri="{BB962C8B-B14F-4D97-AF65-F5344CB8AC3E}">
        <p14:creationId xmlns:p14="http://schemas.microsoft.com/office/powerpoint/2010/main" val="13292219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17947" y="0"/>
            <a:ext cx="9153565" cy="6858000"/>
          </a:xfrm>
          <a:prstGeom prst="rect">
            <a:avLst/>
          </a:prstGeom>
        </p:spPr>
      </p:pic>
    </p:spTree>
    <p:extLst>
      <p:ext uri="{BB962C8B-B14F-4D97-AF65-F5344CB8AC3E}">
        <p14:creationId xmlns:p14="http://schemas.microsoft.com/office/powerpoint/2010/main" val="9859827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Futura Medium" charset="0"/>
                <a:ea typeface="Futura Medium" charset="0"/>
                <a:cs typeface="Futura Medium" charset="0"/>
              </a:rPr>
              <a:t>PEP8 Python </a:t>
            </a:r>
            <a:r>
              <a:rPr lang="en-US" dirty="0" smtClean="0">
                <a:latin typeface="Futura Medium" charset="0"/>
                <a:ea typeface="Futura Medium" charset="0"/>
                <a:cs typeface="Futura Medium" charset="0"/>
              </a:rPr>
              <a:t>编码规范</a:t>
            </a:r>
            <a:r>
              <a:rPr lang="zh-CN" altLang="en-US" dirty="0" smtClean="0">
                <a:latin typeface="Futura Medium" charset="0"/>
                <a:ea typeface="Futura Medium" charset="0"/>
                <a:cs typeface="Futura Medium" charset="0"/>
              </a:rPr>
              <a:t> </a:t>
            </a:r>
            <a:r>
              <a:rPr lang="en-US" altLang="zh-CN" dirty="0" smtClean="0">
                <a:latin typeface="Futura Medium" charset="0"/>
                <a:ea typeface="Futura Medium" charset="0"/>
                <a:cs typeface="Futura Medium" charset="0"/>
              </a:rPr>
              <a:t>-</a:t>
            </a:r>
            <a:r>
              <a:rPr lang="zh-CN" altLang="en-US" dirty="0" smtClean="0">
                <a:latin typeface="Futura Medium" charset="0"/>
                <a:ea typeface="Futura Medium" charset="0"/>
                <a:cs typeface="Futura Medium" charset="0"/>
              </a:rPr>
              <a:t> </a:t>
            </a:r>
            <a:r>
              <a:rPr lang="en-US" altLang="zh-CN" dirty="0" smtClean="0">
                <a:latin typeface="Futura Medium" charset="0"/>
                <a:ea typeface="Futura Medium" charset="0"/>
                <a:cs typeface="Futura Medium" charset="0"/>
              </a:rPr>
              <a:t>1</a:t>
            </a:r>
            <a:endParaRPr lang="en-US" dirty="0">
              <a:latin typeface="Futura Medium" charset="0"/>
              <a:ea typeface="Futura Medium" charset="0"/>
              <a:cs typeface="Futura Medium" charset="0"/>
            </a:endParaRPr>
          </a:p>
        </p:txBody>
      </p:sp>
      <p:sp>
        <p:nvSpPr>
          <p:cNvPr id="3" name="Content Placeholder 2"/>
          <p:cNvSpPr>
            <a:spLocks noGrp="1"/>
          </p:cNvSpPr>
          <p:nvPr>
            <p:ph idx="1"/>
          </p:nvPr>
        </p:nvSpPr>
        <p:spPr>
          <a:xfrm>
            <a:off x="677334" y="1930400"/>
            <a:ext cx="9144000" cy="5082893"/>
          </a:xfrm>
        </p:spPr>
        <p:txBody>
          <a:bodyPr>
            <a:normAutofit/>
          </a:bodyPr>
          <a:lstStyle/>
          <a:p>
            <a:r>
              <a:rPr lang="zh-CN" altLang="en-US" sz="2400" b="1" dirty="0">
                <a:latin typeface="Futura Medium" charset="0"/>
                <a:ea typeface="Futura Medium" charset="0"/>
                <a:cs typeface="Futura Medium" charset="0"/>
              </a:rPr>
              <a:t>代码</a:t>
            </a:r>
            <a:r>
              <a:rPr lang="zh-CN" altLang="en-US" sz="2400" b="1" dirty="0" smtClean="0">
                <a:latin typeface="Futura Medium" charset="0"/>
                <a:ea typeface="Futura Medium" charset="0"/>
                <a:cs typeface="Futura Medium" charset="0"/>
              </a:rPr>
              <a:t>编排</a:t>
            </a:r>
            <a:r>
              <a:rPr lang="en-US" altLang="zh-CN" sz="2400" b="1" dirty="0" smtClean="0">
                <a:latin typeface="Futura Medium" charset="0"/>
                <a:ea typeface="Futura Medium" charset="0"/>
                <a:cs typeface="Futura Medium" charset="0"/>
              </a:rPr>
              <a:t>:</a:t>
            </a:r>
          </a:p>
          <a:p>
            <a:pPr lvl="1">
              <a:buFont typeface="Courier New" charset="0"/>
              <a:buChar char="o"/>
            </a:pPr>
            <a:r>
              <a:rPr lang="zh-CN" altLang="en-US" sz="2000" b="1" dirty="0" smtClean="0">
                <a:solidFill>
                  <a:srgbClr val="FF0000"/>
                </a:solidFill>
                <a:latin typeface="Futura Medium" charset="0"/>
                <a:ea typeface="Futura Medium" charset="0"/>
                <a:cs typeface="Futura Medium" charset="0"/>
              </a:rPr>
              <a:t>缩进：</a:t>
            </a:r>
            <a:r>
              <a:rPr lang="zh-CN" altLang="en-US" sz="2000" dirty="0" smtClean="0">
                <a:latin typeface="Futura Medium" charset="0"/>
                <a:ea typeface="Futura Medium" charset="0"/>
                <a:cs typeface="Futura Medium" charset="0"/>
              </a:rPr>
              <a:t>使用 </a:t>
            </a:r>
            <a:r>
              <a:rPr lang="en-US" altLang="zh-CN" sz="2000" dirty="0">
                <a:latin typeface="Futura Medium" charset="0"/>
                <a:ea typeface="Futura Medium" charset="0"/>
                <a:cs typeface="Futura Medium" charset="0"/>
              </a:rPr>
              <a:t>4 </a:t>
            </a:r>
            <a:r>
              <a:rPr lang="zh-CN" altLang="en-US" sz="2000" dirty="0">
                <a:latin typeface="Futura Medium" charset="0"/>
                <a:ea typeface="Futura Medium" charset="0"/>
                <a:cs typeface="Futura Medium" charset="0"/>
              </a:rPr>
              <a:t>空格缩进，而非 </a:t>
            </a:r>
            <a:r>
              <a:rPr lang="en-US" altLang="zh-CN" sz="2000" dirty="0">
                <a:latin typeface="Futura Medium" charset="0"/>
                <a:ea typeface="Futura Medium" charset="0"/>
                <a:cs typeface="Futura Medium" charset="0"/>
              </a:rPr>
              <a:t>TAB</a:t>
            </a:r>
            <a:r>
              <a:rPr lang="zh-CN" altLang="en-US" sz="2000" dirty="0" smtClean="0">
                <a:latin typeface="Futura Medium" charset="0"/>
                <a:ea typeface="Futura Medium" charset="0"/>
                <a:cs typeface="Futura Medium" charset="0"/>
              </a:rPr>
              <a:t>。</a:t>
            </a:r>
            <a:r>
              <a:rPr lang="en-US" altLang="zh-CN" sz="2000" dirty="0">
                <a:latin typeface="Futura Medium" charset="0"/>
                <a:ea typeface="Futura Medium" charset="0"/>
                <a:cs typeface="Futura Medium" charset="0"/>
              </a:rPr>
              <a:t>4</a:t>
            </a:r>
            <a:r>
              <a:rPr lang="zh-CN" altLang="en-US" sz="2000" dirty="0">
                <a:latin typeface="Futura Medium" charset="0"/>
                <a:ea typeface="Futura Medium" charset="0"/>
                <a:cs typeface="Futura Medium" charset="0"/>
              </a:rPr>
              <a:t>个空格的缩进（编辑器都可以完成此功能），不使用</a:t>
            </a:r>
            <a:r>
              <a:rPr lang="en-US" altLang="zh-CN" sz="2000" dirty="0">
                <a:latin typeface="Futura Medium" charset="0"/>
                <a:ea typeface="Futura Medium" charset="0"/>
                <a:cs typeface="Futura Medium" charset="0"/>
              </a:rPr>
              <a:t>Tap</a:t>
            </a:r>
            <a:r>
              <a:rPr lang="zh-CN" altLang="en-US" sz="2000" dirty="0">
                <a:latin typeface="Futura Medium" charset="0"/>
                <a:ea typeface="Futura Medium" charset="0"/>
                <a:cs typeface="Futura Medium" charset="0"/>
              </a:rPr>
              <a:t>，更不能混合使用</a:t>
            </a:r>
            <a:r>
              <a:rPr lang="en-US" altLang="zh-CN" sz="2000" dirty="0">
                <a:latin typeface="Futura Medium" charset="0"/>
                <a:ea typeface="Futura Medium" charset="0"/>
                <a:cs typeface="Futura Medium" charset="0"/>
              </a:rPr>
              <a:t>Tap</a:t>
            </a:r>
            <a:r>
              <a:rPr lang="zh-CN" altLang="en-US" sz="2000" dirty="0">
                <a:latin typeface="Futura Medium" charset="0"/>
                <a:ea typeface="Futura Medium" charset="0"/>
                <a:cs typeface="Futura Medium" charset="0"/>
              </a:rPr>
              <a:t>和空格</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b="1" dirty="0" smtClean="0">
                <a:solidFill>
                  <a:srgbClr val="FF0000"/>
                </a:solidFill>
                <a:latin typeface="Futura Medium" charset="0"/>
                <a:ea typeface="Futura Medium" charset="0"/>
                <a:cs typeface="Futura Medium" charset="0"/>
              </a:rPr>
              <a:t>折行：</a:t>
            </a:r>
            <a:r>
              <a:rPr lang="zh-CN" altLang="en-US" sz="2000" dirty="0" smtClean="0">
                <a:latin typeface="Futura Medium" charset="0"/>
                <a:ea typeface="Futura Medium" charset="0"/>
                <a:cs typeface="Futura Medium" charset="0"/>
              </a:rPr>
              <a:t>每行</a:t>
            </a:r>
            <a:r>
              <a:rPr lang="zh-CN" altLang="en-US" sz="2000" dirty="0">
                <a:latin typeface="Futura Medium" charset="0"/>
                <a:ea typeface="Futura Medium" charset="0"/>
                <a:cs typeface="Futura Medium" charset="0"/>
              </a:rPr>
              <a:t>最大长度</a:t>
            </a:r>
            <a:r>
              <a:rPr lang="en-US" altLang="zh-CN" sz="2000" dirty="0">
                <a:latin typeface="Futura Medium" charset="0"/>
                <a:ea typeface="Futura Medium" charset="0"/>
                <a:cs typeface="Futura Medium" charset="0"/>
              </a:rPr>
              <a:t>79</a:t>
            </a:r>
            <a:r>
              <a:rPr lang="zh-CN" altLang="en-US" sz="2000" dirty="0">
                <a:latin typeface="Futura Medium" charset="0"/>
                <a:ea typeface="Futura Medium" charset="0"/>
                <a:cs typeface="Futura Medium" charset="0"/>
              </a:rPr>
              <a:t>，换行可以使用反斜杠，最好使用圆括号。换行点要在操作符的后边敲回车</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b="1" dirty="0" smtClean="0">
                <a:solidFill>
                  <a:srgbClr val="FF0000"/>
                </a:solidFill>
                <a:latin typeface="Futura Medium" charset="0"/>
                <a:ea typeface="Futura Medium" charset="0"/>
                <a:cs typeface="Futura Medium" charset="0"/>
              </a:rPr>
              <a:t>空行：</a:t>
            </a:r>
            <a:r>
              <a:rPr lang="zh-CN" altLang="en-US" sz="2000" dirty="0" smtClean="0">
                <a:latin typeface="Futura Medium" charset="0"/>
                <a:ea typeface="Futura Medium" charset="0"/>
                <a:cs typeface="Futura Medium" charset="0"/>
              </a:rPr>
              <a:t>使用</a:t>
            </a:r>
            <a:r>
              <a:rPr lang="zh-CN" altLang="en-US" sz="2000" dirty="0">
                <a:latin typeface="Futura Medium" charset="0"/>
                <a:ea typeface="Futura Medium" charset="0"/>
                <a:cs typeface="Futura Medium" charset="0"/>
              </a:rPr>
              <a:t>空行分隔函数和类，以及函数中的大块</a:t>
            </a:r>
            <a:r>
              <a:rPr lang="zh-CN" altLang="en-US" sz="2000" dirty="0" smtClean="0">
                <a:latin typeface="Futura Medium" charset="0"/>
                <a:ea typeface="Futura Medium" charset="0"/>
                <a:cs typeface="Futura Medium" charset="0"/>
              </a:rPr>
              <a:t>代码。类</a:t>
            </a:r>
            <a:r>
              <a:rPr lang="zh-CN" altLang="en-US" sz="2000" dirty="0">
                <a:latin typeface="Futura Medium" charset="0"/>
                <a:ea typeface="Futura Medium" charset="0"/>
                <a:cs typeface="Futura Medium" charset="0"/>
              </a:rPr>
              <a:t>和</a:t>
            </a:r>
            <a:r>
              <a:rPr lang="en-US" altLang="zh-CN" sz="2000" dirty="0">
                <a:latin typeface="Futura Medium" charset="0"/>
                <a:ea typeface="Futura Medium" charset="0"/>
                <a:cs typeface="Futura Medium" charset="0"/>
              </a:rPr>
              <a:t>top-level</a:t>
            </a:r>
            <a:r>
              <a:rPr lang="zh-CN" altLang="en-US" sz="2000" dirty="0">
                <a:latin typeface="Futura Medium" charset="0"/>
                <a:ea typeface="Futura Medium" charset="0"/>
                <a:cs typeface="Futura Medium" charset="0"/>
              </a:rPr>
              <a:t>函数定义之间空两行；类中的方法定义之间空一行；函数内逻辑无关段落之间空一行；其他地方尽量不要</a:t>
            </a:r>
            <a:r>
              <a:rPr lang="zh-CN" altLang="en-US" sz="2000" dirty="0" smtClean="0">
                <a:latin typeface="Futura Medium" charset="0"/>
                <a:ea typeface="Futura Medium" charset="0"/>
                <a:cs typeface="Futura Medium" charset="0"/>
              </a:rPr>
              <a:t>再空行。</a:t>
            </a:r>
            <a:endParaRPr lang="en-US" altLang="zh-CN" sz="2000" dirty="0" smtClean="0">
              <a:latin typeface="Futura Medium" charset="0"/>
              <a:ea typeface="Futura Medium" charset="0"/>
              <a:cs typeface="Futura Medium" charset="0"/>
            </a:endParaRPr>
          </a:p>
          <a:p>
            <a:pPr lvl="1"/>
            <a:endParaRPr lang="en-US" sz="2000" dirty="0">
              <a:latin typeface="Futura Medium" charset="0"/>
              <a:ea typeface="Futura Medium" charset="0"/>
              <a:cs typeface="Futura Medium" charset="0"/>
            </a:endParaRPr>
          </a:p>
        </p:txBody>
      </p:sp>
    </p:spTree>
    <p:extLst>
      <p:ext uri="{BB962C8B-B14F-4D97-AF65-F5344CB8AC3E}">
        <p14:creationId xmlns:p14="http://schemas.microsoft.com/office/powerpoint/2010/main" val="5140287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Futura Medium" charset="0"/>
                <a:ea typeface="Futura Medium" charset="0"/>
                <a:cs typeface="Futura Medium" charset="0"/>
              </a:rPr>
              <a:t>PEP8 Python </a:t>
            </a:r>
            <a:r>
              <a:rPr lang="en-US" dirty="0" smtClean="0">
                <a:latin typeface="Futura Medium" charset="0"/>
                <a:ea typeface="Futura Medium" charset="0"/>
                <a:cs typeface="Futura Medium" charset="0"/>
              </a:rPr>
              <a:t>编码规范</a:t>
            </a:r>
            <a:r>
              <a:rPr lang="zh-CN" altLang="en-US" dirty="0" smtClean="0">
                <a:latin typeface="Futura Medium" charset="0"/>
                <a:ea typeface="Futura Medium" charset="0"/>
                <a:cs typeface="Futura Medium" charset="0"/>
              </a:rPr>
              <a:t> </a:t>
            </a:r>
            <a:r>
              <a:rPr lang="en-US" altLang="zh-CN" dirty="0" smtClean="0">
                <a:latin typeface="Futura Medium" charset="0"/>
                <a:ea typeface="Futura Medium" charset="0"/>
                <a:cs typeface="Futura Medium" charset="0"/>
              </a:rPr>
              <a:t>-</a:t>
            </a:r>
            <a:r>
              <a:rPr lang="zh-CN" altLang="en-US" dirty="0" smtClean="0">
                <a:latin typeface="Futura Medium" charset="0"/>
                <a:ea typeface="Futura Medium" charset="0"/>
                <a:cs typeface="Futura Medium" charset="0"/>
              </a:rPr>
              <a:t> </a:t>
            </a:r>
            <a:r>
              <a:rPr lang="en-US" altLang="zh-CN" dirty="0" smtClean="0">
                <a:latin typeface="Futura Medium" charset="0"/>
                <a:ea typeface="Futura Medium" charset="0"/>
                <a:cs typeface="Futura Medium" charset="0"/>
              </a:rPr>
              <a:t>2</a:t>
            </a:r>
            <a:endParaRPr lang="en-US" dirty="0">
              <a:latin typeface="Futura Medium" charset="0"/>
              <a:ea typeface="Futura Medium" charset="0"/>
              <a:cs typeface="Futura Medium" charset="0"/>
            </a:endParaRPr>
          </a:p>
        </p:txBody>
      </p:sp>
      <p:sp>
        <p:nvSpPr>
          <p:cNvPr id="3" name="Content Placeholder 2"/>
          <p:cNvSpPr>
            <a:spLocks noGrp="1"/>
          </p:cNvSpPr>
          <p:nvPr>
            <p:ph idx="1"/>
          </p:nvPr>
        </p:nvSpPr>
        <p:spPr>
          <a:xfrm>
            <a:off x="677334" y="1775107"/>
            <a:ext cx="8807326" cy="5082893"/>
          </a:xfrm>
        </p:spPr>
        <p:txBody>
          <a:bodyPr>
            <a:normAutofit/>
          </a:bodyPr>
          <a:lstStyle/>
          <a:p>
            <a:r>
              <a:rPr lang="zh-TW" altLang="en-US" sz="2400" b="1" dirty="0">
                <a:latin typeface="Futura Medium" charset="0"/>
                <a:ea typeface="Futura Medium" charset="0"/>
                <a:cs typeface="Futura Medium" charset="0"/>
              </a:rPr>
              <a:t> 空格的使用</a:t>
            </a:r>
            <a:r>
              <a:rPr lang="en-US" altLang="zh-CN" sz="2400" b="1" dirty="0" smtClean="0">
                <a:latin typeface="Futura Medium" charset="0"/>
                <a:ea typeface="Futura Medium" charset="0"/>
                <a:cs typeface="Futura Medium" charset="0"/>
              </a:rPr>
              <a:t>:</a:t>
            </a:r>
          </a:p>
          <a:p>
            <a:pPr lvl="1">
              <a:buFont typeface="Courier New" charset="0"/>
              <a:buChar char="o"/>
            </a:pPr>
            <a:r>
              <a:rPr lang="zh-CN" altLang="en-US" sz="2000" dirty="0">
                <a:latin typeface="Futura Medium" charset="0"/>
                <a:ea typeface="Futura Medium" charset="0"/>
                <a:cs typeface="Futura Medium" charset="0"/>
              </a:rPr>
              <a:t>各种右括号前不要加空格</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逗号</a:t>
            </a:r>
            <a:r>
              <a:rPr lang="zh-CN" altLang="en-US" sz="2000" dirty="0">
                <a:latin typeface="Futura Medium" charset="0"/>
                <a:ea typeface="Futura Medium" charset="0"/>
                <a:cs typeface="Futura Medium" charset="0"/>
              </a:rPr>
              <a:t>、冒号、分号前不要加空格</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函数</a:t>
            </a:r>
            <a:r>
              <a:rPr lang="zh-CN" altLang="en-US" sz="2000" dirty="0">
                <a:latin typeface="Futura Medium" charset="0"/>
                <a:ea typeface="Futura Medium" charset="0"/>
                <a:cs typeface="Futura Medium" charset="0"/>
              </a:rPr>
              <a:t>的左括号前不要加空格。如</a:t>
            </a:r>
            <a:r>
              <a:rPr lang="en-US" altLang="zh-CN" sz="2000" dirty="0" err="1">
                <a:latin typeface="Futura Medium" charset="0"/>
                <a:ea typeface="Futura Medium" charset="0"/>
                <a:cs typeface="Futura Medium" charset="0"/>
              </a:rPr>
              <a:t>Func</a:t>
            </a:r>
            <a:r>
              <a:rPr lang="en-US" altLang="zh-CN" sz="2000" dirty="0">
                <a:latin typeface="Futura Medium" charset="0"/>
                <a:ea typeface="Futura Medium" charset="0"/>
                <a:cs typeface="Futura Medium" charset="0"/>
              </a:rPr>
              <a:t>(1)</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序列</a:t>
            </a:r>
            <a:r>
              <a:rPr lang="zh-CN" altLang="en-US" sz="2000" dirty="0">
                <a:latin typeface="Futura Medium" charset="0"/>
                <a:ea typeface="Futura Medium" charset="0"/>
                <a:cs typeface="Futura Medium" charset="0"/>
              </a:rPr>
              <a:t>的左括号前不要加空格。如</a:t>
            </a:r>
            <a:r>
              <a:rPr lang="en-US" altLang="zh-CN" sz="2000" dirty="0">
                <a:latin typeface="Futura Medium" charset="0"/>
                <a:ea typeface="Futura Medium" charset="0"/>
                <a:cs typeface="Futura Medium" charset="0"/>
              </a:rPr>
              <a:t>list[2]</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操作符</a:t>
            </a:r>
            <a:r>
              <a:rPr lang="zh-CN" altLang="en-US" sz="2000" dirty="0">
                <a:latin typeface="Futura Medium" charset="0"/>
                <a:ea typeface="Futura Medium" charset="0"/>
                <a:cs typeface="Futura Medium" charset="0"/>
              </a:rPr>
              <a:t>左右各加一个空格，不要为了对齐增加空格</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函数</a:t>
            </a:r>
            <a:r>
              <a:rPr lang="zh-CN" altLang="en-US" sz="2000" dirty="0">
                <a:latin typeface="Futura Medium" charset="0"/>
                <a:ea typeface="Futura Medium" charset="0"/>
                <a:cs typeface="Futura Medium" charset="0"/>
              </a:rPr>
              <a:t>默认参数使用的赋值符左右省略空格</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smtClean="0">
                <a:latin typeface="Futura Medium" charset="0"/>
                <a:ea typeface="Futura Medium" charset="0"/>
                <a:cs typeface="Futura Medium" charset="0"/>
              </a:rPr>
              <a:t>不要</a:t>
            </a:r>
            <a:r>
              <a:rPr lang="zh-CN" altLang="en-US" sz="2000" dirty="0">
                <a:latin typeface="Futura Medium" charset="0"/>
                <a:ea typeface="Futura Medium" charset="0"/>
                <a:cs typeface="Futura Medium" charset="0"/>
              </a:rPr>
              <a:t>将多句语句写在同一行，尽管使用‘；’允许</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en-US" altLang="zh-CN" sz="2000" dirty="0" smtClean="0">
                <a:latin typeface="Futura Medium" charset="0"/>
                <a:ea typeface="Futura Medium" charset="0"/>
                <a:cs typeface="Futura Medium" charset="0"/>
              </a:rPr>
              <a:t>if/for/while</a:t>
            </a:r>
            <a:r>
              <a:rPr lang="zh-CN" altLang="en-US" sz="2000" dirty="0">
                <a:latin typeface="Futura Medium" charset="0"/>
                <a:ea typeface="Futura Medium" charset="0"/>
                <a:cs typeface="Futura Medium" charset="0"/>
              </a:rPr>
              <a:t>语句中，即使执行语句只有一句，也必须另起一行。</a:t>
            </a:r>
            <a:endParaRPr lang="en-US" sz="2000" dirty="0">
              <a:latin typeface="Futura Medium" charset="0"/>
              <a:ea typeface="Futura Medium" charset="0"/>
              <a:cs typeface="Futura Medium" charset="0"/>
            </a:endParaRPr>
          </a:p>
        </p:txBody>
      </p:sp>
      <p:sp>
        <p:nvSpPr>
          <p:cNvPr id="4" name="Rectangle 3"/>
          <p:cNvSpPr/>
          <p:nvPr/>
        </p:nvSpPr>
        <p:spPr>
          <a:xfrm>
            <a:off x="4975668" y="6090628"/>
            <a:ext cx="4493538" cy="461665"/>
          </a:xfrm>
          <a:prstGeom prst="rect">
            <a:avLst/>
          </a:prstGeom>
        </p:spPr>
        <p:txBody>
          <a:bodyPr wrap="none">
            <a:spAutoFit/>
          </a:bodyPr>
          <a:lstStyle/>
          <a:p>
            <a:r>
              <a:rPr lang="zh-CN" altLang="en-US" sz="2400" dirty="0">
                <a:solidFill>
                  <a:srgbClr val="FF0000"/>
                </a:solidFill>
                <a:latin typeface="Futura Medium" charset="0"/>
                <a:ea typeface="Futura Medium" charset="0"/>
                <a:cs typeface="Futura Medium" charset="0"/>
              </a:rPr>
              <a:t>总体原则，避免不必要的空格。</a:t>
            </a:r>
            <a:endParaRPr lang="en-US" sz="2400" dirty="0">
              <a:solidFill>
                <a:srgbClr val="FF0000"/>
              </a:solidFill>
              <a:latin typeface="Futura Medium" charset="0"/>
              <a:ea typeface="Futura Medium" charset="0"/>
              <a:cs typeface="Futura Medium" charset="0"/>
            </a:endParaRPr>
          </a:p>
        </p:txBody>
      </p:sp>
    </p:spTree>
    <p:extLst>
      <p:ext uri="{BB962C8B-B14F-4D97-AF65-F5344CB8AC3E}">
        <p14:creationId xmlns:p14="http://schemas.microsoft.com/office/powerpoint/2010/main" val="4645523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Futura Medium" charset="0"/>
                <a:ea typeface="Futura Medium" charset="0"/>
                <a:cs typeface="Futura Medium" charset="0"/>
              </a:rPr>
              <a:t>PEP8 Python </a:t>
            </a:r>
            <a:r>
              <a:rPr lang="en-US" dirty="0" smtClean="0">
                <a:latin typeface="Futura Medium" charset="0"/>
                <a:ea typeface="Futura Medium" charset="0"/>
                <a:cs typeface="Futura Medium" charset="0"/>
              </a:rPr>
              <a:t>编码规范</a:t>
            </a:r>
            <a:r>
              <a:rPr lang="zh-CN" altLang="en-US" dirty="0" smtClean="0">
                <a:latin typeface="Futura Medium" charset="0"/>
                <a:ea typeface="Futura Medium" charset="0"/>
                <a:cs typeface="Futura Medium" charset="0"/>
              </a:rPr>
              <a:t> </a:t>
            </a:r>
            <a:r>
              <a:rPr lang="en-US" altLang="zh-CN" dirty="0" smtClean="0">
                <a:latin typeface="Futura Medium" charset="0"/>
                <a:ea typeface="Futura Medium" charset="0"/>
                <a:cs typeface="Futura Medium" charset="0"/>
              </a:rPr>
              <a:t>-</a:t>
            </a:r>
            <a:r>
              <a:rPr lang="zh-CN" altLang="en-US" dirty="0" smtClean="0">
                <a:latin typeface="Futura Medium" charset="0"/>
                <a:ea typeface="Futura Medium" charset="0"/>
                <a:cs typeface="Futura Medium" charset="0"/>
              </a:rPr>
              <a:t> </a:t>
            </a:r>
            <a:r>
              <a:rPr lang="en-US" altLang="zh-CN" dirty="0" smtClean="0">
                <a:latin typeface="Futura Medium" charset="0"/>
                <a:ea typeface="Futura Medium" charset="0"/>
                <a:cs typeface="Futura Medium" charset="0"/>
              </a:rPr>
              <a:t>3</a:t>
            </a:r>
            <a:endParaRPr lang="en-US" dirty="0">
              <a:latin typeface="Futura Medium" charset="0"/>
              <a:ea typeface="Futura Medium" charset="0"/>
              <a:cs typeface="Futura Medium" charset="0"/>
            </a:endParaRPr>
          </a:p>
        </p:txBody>
      </p:sp>
      <p:sp>
        <p:nvSpPr>
          <p:cNvPr id="3" name="Content Placeholder 2"/>
          <p:cNvSpPr>
            <a:spLocks noGrp="1"/>
          </p:cNvSpPr>
          <p:nvPr>
            <p:ph idx="1"/>
          </p:nvPr>
        </p:nvSpPr>
        <p:spPr>
          <a:xfrm>
            <a:off x="742077" y="1775107"/>
            <a:ext cx="9144000" cy="5082893"/>
          </a:xfrm>
        </p:spPr>
        <p:txBody>
          <a:bodyPr>
            <a:normAutofit/>
          </a:bodyPr>
          <a:lstStyle/>
          <a:p>
            <a:r>
              <a:rPr lang="zh-CN" altLang="en-US" sz="2400" b="1" dirty="0" smtClean="0">
                <a:latin typeface="Futura Medium" charset="0"/>
                <a:ea typeface="Futura Medium" charset="0"/>
                <a:cs typeface="Futura Medium" charset="0"/>
              </a:rPr>
              <a:t>注释：</a:t>
            </a:r>
            <a:endParaRPr lang="en-US" altLang="zh-CN" sz="2400" b="1" dirty="0" smtClean="0">
              <a:latin typeface="Futura Medium" charset="0"/>
              <a:ea typeface="Futura Medium" charset="0"/>
              <a:cs typeface="Futura Medium" charset="0"/>
            </a:endParaRPr>
          </a:p>
          <a:p>
            <a:pPr lvl="1">
              <a:buFont typeface="Courier New" charset="0"/>
              <a:buChar char="o"/>
            </a:pPr>
            <a:r>
              <a:rPr lang="zh-CN" altLang="en-US" sz="2000" dirty="0">
                <a:solidFill>
                  <a:srgbClr val="FF0000"/>
                </a:solidFill>
                <a:latin typeface="Futura Medium" charset="0"/>
                <a:ea typeface="Futura Medium" charset="0"/>
                <a:cs typeface="Futura Medium" charset="0"/>
              </a:rPr>
              <a:t>块</a:t>
            </a:r>
            <a:r>
              <a:rPr lang="zh-CN" altLang="en-US" sz="2000" dirty="0" smtClean="0">
                <a:solidFill>
                  <a:srgbClr val="FF0000"/>
                </a:solidFill>
                <a:latin typeface="Futura Medium" charset="0"/>
                <a:ea typeface="Futura Medium" charset="0"/>
                <a:cs typeface="Futura Medium" charset="0"/>
              </a:rPr>
              <a:t>注释：</a:t>
            </a:r>
            <a:r>
              <a:rPr lang="zh-CN" altLang="en-US" sz="2000" dirty="0" smtClean="0">
                <a:latin typeface="Futura Medium" charset="0"/>
                <a:ea typeface="Futura Medium" charset="0"/>
                <a:cs typeface="Futura Medium" charset="0"/>
              </a:rPr>
              <a:t>在</a:t>
            </a:r>
            <a:r>
              <a:rPr lang="zh-CN" altLang="en-US" sz="2000" dirty="0">
                <a:latin typeface="Futura Medium" charset="0"/>
                <a:ea typeface="Futura Medium" charset="0"/>
                <a:cs typeface="Futura Medium" charset="0"/>
              </a:rPr>
              <a:t>一段代码前增加的注释。在‘</a:t>
            </a:r>
            <a:r>
              <a:rPr lang="en-US" altLang="zh-CN" sz="2000" dirty="0">
                <a:latin typeface="Futura Medium" charset="0"/>
                <a:ea typeface="Futura Medium" charset="0"/>
                <a:cs typeface="Futura Medium" charset="0"/>
              </a:rPr>
              <a:t>#’</a:t>
            </a:r>
            <a:r>
              <a:rPr lang="zh-CN" altLang="en-US" sz="2000" dirty="0">
                <a:latin typeface="Futura Medium" charset="0"/>
                <a:ea typeface="Futura Medium" charset="0"/>
                <a:cs typeface="Futura Medium" charset="0"/>
              </a:rPr>
              <a:t>后加一空格。段落之间以只有‘</a:t>
            </a:r>
            <a:r>
              <a:rPr lang="en-US" altLang="zh-CN" sz="2000" dirty="0">
                <a:latin typeface="Futura Medium" charset="0"/>
                <a:ea typeface="Futura Medium" charset="0"/>
                <a:cs typeface="Futura Medium" charset="0"/>
              </a:rPr>
              <a:t>#’</a:t>
            </a:r>
            <a:r>
              <a:rPr lang="zh-CN" altLang="en-US" sz="2000" dirty="0">
                <a:latin typeface="Futura Medium" charset="0"/>
                <a:ea typeface="Futura Medium" charset="0"/>
                <a:cs typeface="Futura Medium" charset="0"/>
              </a:rPr>
              <a:t>的行间</a:t>
            </a:r>
            <a:r>
              <a:rPr lang="zh-CN" altLang="en-US" sz="2000" dirty="0" smtClean="0">
                <a:latin typeface="Futura Medium" charset="0"/>
                <a:ea typeface="Futura Medium" charset="0"/>
                <a:cs typeface="Futura Medium" charset="0"/>
              </a:rPr>
              <a:t>隔。</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a:solidFill>
                  <a:srgbClr val="FF0000"/>
                </a:solidFill>
                <a:latin typeface="Futura Medium" charset="0"/>
                <a:ea typeface="Futura Medium" charset="0"/>
                <a:cs typeface="Futura Medium" charset="0"/>
              </a:rPr>
              <a:t>行</a:t>
            </a:r>
            <a:r>
              <a:rPr lang="zh-CN" altLang="en-US" sz="2000" dirty="0" smtClean="0">
                <a:solidFill>
                  <a:srgbClr val="FF0000"/>
                </a:solidFill>
                <a:latin typeface="Futura Medium" charset="0"/>
                <a:ea typeface="Futura Medium" charset="0"/>
                <a:cs typeface="Futura Medium" charset="0"/>
              </a:rPr>
              <a:t>注释：</a:t>
            </a:r>
            <a:r>
              <a:rPr lang="zh-CN" altLang="en-US" sz="2000" dirty="0" smtClean="0">
                <a:latin typeface="Futura Medium" charset="0"/>
                <a:ea typeface="Futura Medium" charset="0"/>
                <a:cs typeface="Futura Medium" charset="0"/>
              </a:rPr>
              <a:t>在</a:t>
            </a:r>
            <a:r>
              <a:rPr lang="zh-CN" altLang="en-US" sz="2000" dirty="0">
                <a:latin typeface="Futura Medium" charset="0"/>
                <a:ea typeface="Futura Medium" charset="0"/>
                <a:cs typeface="Futura Medium" charset="0"/>
              </a:rPr>
              <a:t>一句代码后加注释。比如：</a:t>
            </a:r>
            <a:r>
              <a:rPr lang="en-US" altLang="zh-CN" sz="2000" dirty="0">
                <a:latin typeface="Futura Medium" charset="0"/>
                <a:ea typeface="Futura Medium" charset="0"/>
                <a:cs typeface="Futura Medium" charset="0"/>
              </a:rPr>
              <a:t>x = x + 1 # Increment </a:t>
            </a:r>
            <a:r>
              <a:rPr lang="en-US" altLang="zh-CN" sz="2000" dirty="0" smtClean="0">
                <a:latin typeface="Futura Medium" charset="0"/>
                <a:ea typeface="Futura Medium" charset="0"/>
                <a:cs typeface="Futura Medium" charset="0"/>
              </a:rPr>
              <a:t>x</a:t>
            </a:r>
            <a:r>
              <a:rPr lang="zh-CN" altLang="en-US" sz="2000" dirty="0" smtClean="0">
                <a:latin typeface="Futura Medium" charset="0"/>
                <a:ea typeface="Futura Medium" charset="0"/>
                <a:cs typeface="Futura Medium" charset="0"/>
              </a:rPr>
              <a:t> （这种</a:t>
            </a:r>
            <a:r>
              <a:rPr lang="zh-CN" altLang="en-US" sz="2000" dirty="0">
                <a:latin typeface="Futura Medium" charset="0"/>
                <a:ea typeface="Futura Medium" charset="0"/>
                <a:cs typeface="Futura Medium" charset="0"/>
              </a:rPr>
              <a:t>方式尽量少使用。</a:t>
            </a:r>
            <a:r>
              <a:rPr lang="zh-CN" altLang="en-US" sz="2000" dirty="0" smtClean="0">
                <a:latin typeface="Futura Medium" charset="0"/>
                <a:ea typeface="Futura Medium" charset="0"/>
                <a:cs typeface="Futura Medium" charset="0"/>
              </a:rPr>
              <a:t>）</a:t>
            </a:r>
            <a:endParaRPr lang="en-US" altLang="zh-CN" sz="2000" dirty="0" smtClean="0">
              <a:latin typeface="Futura Medium" charset="0"/>
              <a:ea typeface="Futura Medium" charset="0"/>
              <a:cs typeface="Futura Medium" charset="0"/>
            </a:endParaRPr>
          </a:p>
          <a:p>
            <a:pPr lvl="1">
              <a:buFont typeface="Courier New" charset="0"/>
              <a:buChar char="o"/>
            </a:pPr>
            <a:r>
              <a:rPr lang="zh-CN" altLang="en-US" sz="2000" dirty="0">
                <a:solidFill>
                  <a:srgbClr val="FF0000"/>
                </a:solidFill>
                <a:latin typeface="Futura Medium" charset="0"/>
                <a:ea typeface="Futura Medium" charset="0"/>
                <a:cs typeface="Futura Medium" charset="0"/>
              </a:rPr>
              <a:t>避免无谓的注释。</a:t>
            </a:r>
            <a:endParaRPr lang="en-US" sz="2000" dirty="0">
              <a:solidFill>
                <a:srgbClr val="FF0000"/>
              </a:solidFill>
              <a:latin typeface="Futura Medium" charset="0"/>
              <a:ea typeface="Futura Medium" charset="0"/>
              <a:cs typeface="Futura Medium" charset="0"/>
            </a:endParaRPr>
          </a:p>
        </p:txBody>
      </p:sp>
      <p:sp>
        <p:nvSpPr>
          <p:cNvPr id="4" name="Rectangle 3"/>
          <p:cNvSpPr/>
          <p:nvPr/>
        </p:nvSpPr>
        <p:spPr>
          <a:xfrm>
            <a:off x="1028948" y="4993701"/>
            <a:ext cx="8570259" cy="1631216"/>
          </a:xfrm>
          <a:prstGeom prst="rect">
            <a:avLst/>
          </a:prstGeom>
        </p:spPr>
        <p:txBody>
          <a:bodyPr wrap="square">
            <a:spAutoFit/>
          </a:bodyPr>
          <a:lstStyle/>
          <a:p>
            <a:pPr marL="342900" indent="-342900">
              <a:buFont typeface="Arial" charset="0"/>
              <a:buChar char="•"/>
            </a:pPr>
            <a:r>
              <a:rPr lang="zh-CN" altLang="en-US" sz="2000" dirty="0">
                <a:solidFill>
                  <a:srgbClr val="FF0000"/>
                </a:solidFill>
                <a:latin typeface="Futura Medium" charset="0"/>
                <a:ea typeface="Futura Medium" charset="0"/>
                <a:cs typeface="Futura Medium" charset="0"/>
              </a:rPr>
              <a:t>总体原则，错误的注释不如没有注释。所以当一段代码发生变化时，第一件事就是要修改注释</a:t>
            </a:r>
            <a:r>
              <a:rPr lang="zh-CN" altLang="en-US" sz="2000" dirty="0" smtClean="0">
                <a:solidFill>
                  <a:srgbClr val="FF0000"/>
                </a:solidFill>
                <a:latin typeface="Futura Medium" charset="0"/>
                <a:ea typeface="Futura Medium" charset="0"/>
                <a:cs typeface="Futura Medium" charset="0"/>
              </a:rPr>
              <a:t>！</a:t>
            </a:r>
            <a:endParaRPr lang="en-US" sz="2000" dirty="0">
              <a:solidFill>
                <a:srgbClr val="FF0000"/>
              </a:solidFill>
              <a:latin typeface="Futura Medium" charset="0"/>
              <a:ea typeface="Futura Medium" charset="0"/>
              <a:cs typeface="Futura Medium" charset="0"/>
            </a:endParaRPr>
          </a:p>
          <a:p>
            <a:pPr marL="342900" indent="-342900">
              <a:buFont typeface="Arial" charset="0"/>
              <a:buChar char="•"/>
            </a:pPr>
            <a:r>
              <a:rPr lang="zh-CN" altLang="en-US" sz="2000" dirty="0" smtClean="0">
                <a:latin typeface="Futura Medium" charset="0"/>
                <a:ea typeface="Futura Medium" charset="0"/>
                <a:cs typeface="Futura Medium" charset="0"/>
              </a:rPr>
              <a:t>注释可使用英文、中文，</a:t>
            </a:r>
            <a:r>
              <a:rPr lang="zh-CN" altLang="en-US" sz="2000" dirty="0">
                <a:latin typeface="Futura Medium" charset="0"/>
                <a:ea typeface="Futura Medium" charset="0"/>
                <a:cs typeface="Futura Medium" charset="0"/>
              </a:rPr>
              <a:t>最好是完整的</a:t>
            </a:r>
            <a:r>
              <a:rPr lang="zh-CN" altLang="en-US" sz="2000" dirty="0" smtClean="0">
                <a:latin typeface="Futura Medium" charset="0"/>
                <a:ea typeface="Futura Medium" charset="0"/>
                <a:cs typeface="Futura Medium" charset="0"/>
              </a:rPr>
              <a:t>句子。如果是英文，首</a:t>
            </a:r>
            <a:r>
              <a:rPr lang="zh-CN" altLang="en-US" sz="2000" dirty="0">
                <a:latin typeface="Futura Medium" charset="0"/>
                <a:ea typeface="Futura Medium" charset="0"/>
                <a:cs typeface="Futura Medium" charset="0"/>
              </a:rPr>
              <a:t>字母</a:t>
            </a:r>
            <a:r>
              <a:rPr lang="zh-CN" altLang="en-US" sz="2000" dirty="0" smtClean="0">
                <a:latin typeface="Futura Medium" charset="0"/>
                <a:ea typeface="Futura Medium" charset="0"/>
                <a:cs typeface="Futura Medium" charset="0"/>
              </a:rPr>
              <a:t>大写；句</a:t>
            </a:r>
            <a:r>
              <a:rPr lang="zh-CN" altLang="en-US" sz="2000" dirty="0">
                <a:latin typeface="Futura Medium" charset="0"/>
                <a:ea typeface="Futura Medium" charset="0"/>
                <a:cs typeface="Futura Medium" charset="0"/>
              </a:rPr>
              <a:t>后要有结束符，结束符后跟两个空格，开始下一句。如果是短语，可以省略结束符。</a:t>
            </a:r>
            <a:endParaRPr lang="en-US" sz="2000" dirty="0">
              <a:solidFill>
                <a:srgbClr val="FF0000"/>
              </a:solidFill>
              <a:latin typeface="Futura Medium" charset="0"/>
              <a:ea typeface="Futura Medium" charset="0"/>
              <a:cs typeface="Futura Medium" charset="0"/>
            </a:endParaRPr>
          </a:p>
        </p:txBody>
      </p:sp>
    </p:spTree>
    <p:extLst>
      <p:ext uri="{BB962C8B-B14F-4D97-AF65-F5344CB8AC3E}">
        <p14:creationId xmlns:p14="http://schemas.microsoft.com/office/powerpoint/2010/main" val="630235517"/>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7269</TotalTime>
  <Words>1433</Words>
  <Application>Microsoft Macintosh PowerPoint</Application>
  <PresentationFormat>Widescreen</PresentationFormat>
  <Paragraphs>145</Paragraphs>
  <Slides>24</Slides>
  <Notes>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Calibri</vt:lpstr>
      <vt:lpstr>Courier New</vt:lpstr>
      <vt:lpstr>DengXian</vt:lpstr>
      <vt:lpstr>Futura Condensed ExtraBold</vt:lpstr>
      <vt:lpstr>Futura Condensed Medium</vt:lpstr>
      <vt:lpstr>Futura Medium</vt:lpstr>
      <vt:lpstr>Trebuchet MS</vt:lpstr>
      <vt:lpstr>Wingdings 3</vt:lpstr>
      <vt:lpstr>方正姚体</vt:lpstr>
      <vt:lpstr>Arial</vt:lpstr>
      <vt:lpstr>Facet</vt:lpstr>
      <vt:lpstr>Python编程</vt:lpstr>
      <vt:lpstr>Python 解释器</vt:lpstr>
      <vt:lpstr>Python源程序编码 </vt:lpstr>
      <vt:lpstr>Python语法常用注意点- 字符串</vt:lpstr>
      <vt:lpstr>Python 流程控制 </vt:lpstr>
      <vt:lpstr>PowerPoint Presentation</vt:lpstr>
      <vt:lpstr>PEP8 Python 编码规范 - 1</vt:lpstr>
      <vt:lpstr>PEP8 Python 编码规范 - 2</vt:lpstr>
      <vt:lpstr>PEP8 Python 编码规范 - 3</vt:lpstr>
      <vt:lpstr>PEP8 Python 编码规范 - 4</vt:lpstr>
      <vt:lpstr>PEP8 Python 编码规范 - 5</vt:lpstr>
      <vt:lpstr>写出优雅的代码</vt:lpstr>
      <vt:lpstr>编码建议</vt:lpstr>
      <vt:lpstr>错误和异常 - 1 </vt:lpstr>
      <vt:lpstr>错误和异常 - 2 </vt:lpstr>
      <vt:lpstr>Python异常类</vt:lpstr>
      <vt:lpstr>异常处理：示例</vt:lpstr>
      <vt:lpstr>异常处理：Try语句</vt:lpstr>
      <vt:lpstr>异常处理注意事项(异常捕获)</vt:lpstr>
      <vt:lpstr>异常处理注意事项(Finally)</vt:lpstr>
      <vt:lpstr>抛出异常</vt:lpstr>
      <vt:lpstr>类</vt:lpstr>
      <vt:lpstr>类定义语法</vt:lpstr>
      <vt:lpstr>课后作业</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23</cp:revision>
  <dcterms:created xsi:type="dcterms:W3CDTF">2017-12-30T08:08:51Z</dcterms:created>
  <dcterms:modified xsi:type="dcterms:W3CDTF">2018-01-17T11:15:43Z</dcterms:modified>
</cp:coreProperties>
</file>

<file path=docProps/thumbnail.jpeg>
</file>